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76" r:id="rId3"/>
    <p:sldId id="275" r:id="rId4"/>
    <p:sldId id="277" r:id="rId5"/>
    <p:sldId id="259" r:id="rId6"/>
    <p:sldId id="261" r:id="rId7"/>
    <p:sldId id="262" r:id="rId8"/>
    <p:sldId id="278" r:id="rId9"/>
    <p:sldId id="263" r:id="rId10"/>
    <p:sldId id="264" r:id="rId11"/>
    <p:sldId id="265" r:id="rId12"/>
    <p:sldId id="279" r:id="rId13"/>
    <p:sldId id="266" r:id="rId14"/>
    <p:sldId id="271" r:id="rId15"/>
    <p:sldId id="268" r:id="rId16"/>
    <p:sldId id="272" r:id="rId17"/>
    <p:sldId id="270" r:id="rId18"/>
    <p:sldId id="280" r:id="rId19"/>
    <p:sldId id="273" r:id="rId20"/>
    <p:sldId id="274" r:id="rId21"/>
    <p:sldId id="269" r:id="rId22"/>
    <p:sldId id="281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02" autoAdjust="0"/>
    <p:restoredTop sz="78155" autoAdjust="0"/>
  </p:normalViewPr>
  <p:slideViewPr>
    <p:cSldViewPr>
      <p:cViewPr>
        <p:scale>
          <a:sx n="100" d="100"/>
          <a:sy n="100" d="100"/>
        </p:scale>
        <p:origin x="-1944" y="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21BB2C7-F8C7-44E7-99D9-B70D74EFEC7F}" type="datetimeFigureOut">
              <a:rPr lang="ru-RU"/>
              <a:pPr>
                <a:defRPr/>
              </a:pPr>
              <a:t>21.08.2017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0B15A71-48A5-42EA-A8FE-CE677C5F35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23 августа – «Широкая среда»</a:t>
            </a:r>
          </a:p>
          <a:p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11.00 Конференц-зал отеля Совещание капитанов команд, выбор жюри</a:t>
            </a:r>
          </a:p>
          <a:p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13.00 – 14.30 ЛБК Тренировка (юниоры/юниорки)</a:t>
            </a:r>
          </a:p>
          <a:p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15.00 – 16.30 ЛБК Тренировка (мужчины/женщины)</a:t>
            </a:r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15A71-48A5-42EA-A8FE-CE677C5F35E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25 августа – «Дивная пятница»</a:t>
            </a:r>
          </a:p>
          <a:p>
            <a:endParaRPr lang="en-US" dirty="0" smtClean="0"/>
          </a:p>
          <a:p>
            <a:r>
              <a:rPr lang="ru-RU" dirty="0" smtClean="0"/>
              <a:t>17.00 – 18.30 Пл. Карла</a:t>
            </a:r>
            <a:r>
              <a:rPr lang="en-US" dirty="0" smtClean="0"/>
              <a:t> </a:t>
            </a:r>
            <a:r>
              <a:rPr lang="ru-RU" dirty="0" smtClean="0"/>
              <a:t>Маркса</a:t>
            </a:r>
          </a:p>
          <a:p>
            <a:r>
              <a:rPr lang="ru-RU" b="1" dirty="0" smtClean="0"/>
              <a:t>Фестиваль-парад детских колясок</a:t>
            </a:r>
          </a:p>
          <a:p>
            <a:r>
              <a:rPr lang="ru-RU" dirty="0" smtClean="0"/>
              <a:t> Театрализованное шествие детских колясок и детских велосипедов.</a:t>
            </a:r>
          </a:p>
          <a:p>
            <a:r>
              <a:rPr lang="ru-RU" dirty="0" smtClean="0"/>
              <a:t> Концертная программа</a:t>
            </a:r>
          </a:p>
          <a:p>
            <a:r>
              <a:rPr lang="ru-RU" dirty="0" smtClean="0"/>
              <a:t> Награждение победителей парада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19.00 – 21.00 Пл. Карла</a:t>
            </a:r>
            <a:r>
              <a:rPr lang="en-US" dirty="0" smtClean="0"/>
              <a:t> </a:t>
            </a:r>
            <a:r>
              <a:rPr lang="ru-RU" dirty="0" smtClean="0"/>
              <a:t>Маркса</a:t>
            </a:r>
          </a:p>
          <a:p>
            <a:r>
              <a:rPr lang="ru-RU" b="1" dirty="0" smtClean="0"/>
              <a:t>«На одной волне»</a:t>
            </a:r>
            <a:r>
              <a:rPr lang="en-US" b="1" dirty="0" smtClean="0"/>
              <a:t> </a:t>
            </a:r>
            <a:r>
              <a:rPr lang="ru-RU" b="1" dirty="0" smtClean="0"/>
              <a:t>Концертная программа профессиональных коллективов Перми</a:t>
            </a:r>
          </a:p>
          <a:p>
            <a:r>
              <a:rPr lang="ru-RU" dirty="0" smtClean="0"/>
              <a:t>(лауреат международных конкурсов квартет «Каравай»,</a:t>
            </a:r>
            <a:r>
              <a:rPr lang="en-US" dirty="0" smtClean="0"/>
              <a:t> </a:t>
            </a:r>
            <a:r>
              <a:rPr lang="ru-RU" dirty="0" smtClean="0"/>
              <a:t>Ансамбль «Воскресенье»)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21.00 – 22.00 Пл. Карла</a:t>
            </a:r>
            <a:r>
              <a:rPr lang="en-US" dirty="0" smtClean="0"/>
              <a:t> </a:t>
            </a:r>
            <a:r>
              <a:rPr lang="ru-RU" dirty="0" smtClean="0"/>
              <a:t>Маркса</a:t>
            </a:r>
          </a:p>
          <a:p>
            <a:r>
              <a:rPr lang="ru-RU" b="1" dirty="0" smtClean="0"/>
              <a:t>«Музыкальная волна»</a:t>
            </a:r>
            <a:r>
              <a:rPr lang="en-US" b="1" dirty="0" smtClean="0"/>
              <a:t> </a:t>
            </a:r>
            <a:r>
              <a:rPr lang="ru-RU" b="1" dirty="0" err="1" smtClean="0"/>
              <a:t>Свето-музыкальное</a:t>
            </a:r>
            <a:r>
              <a:rPr lang="ru-RU" b="1" dirty="0" smtClean="0"/>
              <a:t> шоу танцующих фонтанов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15A71-48A5-42EA-A8FE-CE677C5F35E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26 августа – «Русская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суббота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09.30-10.20 ЛБК Пристрелка (юниорки)</a:t>
            </a:r>
          </a:p>
          <a:p>
            <a:endParaRPr lang="ru-RU" sz="1200" b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ru-RU" sz="1200" b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10.30 ЛБК Спринт (юниорки)</a:t>
            </a:r>
          </a:p>
          <a:p>
            <a:endParaRPr lang="ru-RU" sz="1200" b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ru-RU" sz="1200" b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11.30-11.55 ЛБК После окончания гонки: Цветочная церемония, Интерактивная программа «ЗРИТЕЛЬ»</a:t>
            </a:r>
          </a:p>
          <a:p>
            <a:endParaRPr lang="ru-RU" sz="1200" b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ru-RU" sz="1200" b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12.00-12.50 ЛБК Пристрелка (мужчины)</a:t>
            </a:r>
          </a:p>
          <a:p>
            <a:endParaRPr lang="ru-RU" sz="1200" b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ru-RU" sz="1200" b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13.00 ЛБК Спринт (мужчины)</a:t>
            </a:r>
          </a:p>
          <a:p>
            <a:endParaRPr lang="ru-RU" sz="1200" b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ru-RU" sz="1200" b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14.00-14.25 ЛБК После окончания гонки: Цветочная церемония, Интерактивная программа «ЗРИТЕЛЬ»</a:t>
            </a:r>
          </a:p>
          <a:p>
            <a:endParaRPr lang="ru-RU" sz="1200" b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ru-RU" sz="1200" b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14.30-15.20 ЛБК Пристрелка (женщины)</a:t>
            </a:r>
          </a:p>
          <a:p>
            <a:endParaRPr lang="ru-RU" sz="1200" b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ru-RU" sz="1200" b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15.30 ЛБК Спринт (женщины)</a:t>
            </a:r>
          </a:p>
          <a:p>
            <a:endParaRPr lang="ru-RU" sz="1200" b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ru-RU" sz="1200" b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16.30-16.55 ЛБК После окончания гонки: Цветочная церемония, Интерактивная программа «ЗРИТЕЛЬ»</a:t>
            </a:r>
          </a:p>
          <a:p>
            <a:endParaRPr lang="ru-RU" sz="1200" b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ru-RU" sz="1200" b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17.00-17. 50 ЛБК Пристрелка (юниоры)</a:t>
            </a:r>
          </a:p>
          <a:p>
            <a:endParaRPr lang="ru-RU" sz="1200" b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ru-RU" sz="1200" b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 8.00 ЛБК Спринт (юниоры)</a:t>
            </a:r>
          </a:p>
          <a:p>
            <a:endParaRPr lang="ru-RU" sz="1200" b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ru-RU" sz="1200" b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19.00-19.30 ЛБК После окончания гонки: Цветочная церемония, Интерактивная программа «ЗРИТЕЛЬ»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15A71-48A5-42EA-A8FE-CE677C5F35E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26 августа – «Русская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суббота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11.30 – 12.00 Аллея Славы, ул. Ленина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0" dirty="0" smtClean="0"/>
              <a:t>Шествие участников Межрегиональный форум «Русский мир»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12.00-19.00 Пл. К. Маркса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/>
              <a:t>XIV</a:t>
            </a:r>
            <a:r>
              <a:rPr lang="ru-RU" b="1" dirty="0" smtClean="0"/>
              <a:t> Межрегиональный форум «Русский мир»</a:t>
            </a: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Центральная сцена</a:t>
            </a: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-Торжественное открытие форума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-Концертная программа творческих коллективов Пермского края, города Чайковского и Чайковского района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-Церемония передачи почетного символа Межрегионального форума «Русский мир»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/>
              <a:t>XIV</a:t>
            </a:r>
            <a:r>
              <a:rPr lang="ru-RU" b="1" dirty="0" smtClean="0"/>
              <a:t> Межрегиональный форум «Русский мир»</a:t>
            </a: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Аллея Славы</a:t>
            </a: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Работа площадок XIII Межрегионального форума «Русский мир»: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• «Калинка-Малинка» (выступления коллективов Пермского края)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• «Молодецкие потехи» (традиционные русские единоборства и забавы)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• «Живая старина» (встреча-беседа с аутентичными фольклорными исполнителями Чайковского района)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• «</a:t>
            </a:r>
            <a:r>
              <a:rPr lang="ru-RU" dirty="0" err="1" smtClean="0"/>
              <a:t>Прикамские</a:t>
            </a:r>
            <a:r>
              <a:rPr lang="ru-RU" dirty="0" smtClean="0"/>
              <a:t> смотрины» конкурс красоты участниц фольклорных ансамблей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• «Звени, частушка!» конкурс исполнителей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• «Мамина сказка» (детский фольклор)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• «Театр Петрушки» (народный театр)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• Ярмарка народных умельцев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• «Чайковская слобода» (выставочные комплексы с экспонатами музеев Чайковского района)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• «Казачья слобода» (Хуторское казачье общество «Некрасовский»)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• Спектакль «Ожившие легенды </a:t>
            </a:r>
            <a:r>
              <a:rPr lang="ru-RU" dirty="0" err="1" smtClean="0"/>
              <a:t>Сайгатки</a:t>
            </a:r>
            <a:r>
              <a:rPr lang="ru-RU" dirty="0" smtClean="0"/>
              <a:t>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• Ярмарка национальной кухни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5AD6B8-EDB6-4A77-B69B-BFC427F6E2D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Аллея Славы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Работа площадок XI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V</a:t>
            </a: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Межрегионального форума «Русский мир»: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«Калинка-Малинка» (выступления коллективов Межрегионального открытого фестиваля «Спасские напевы»)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/>
              <a:t>I</a:t>
            </a:r>
            <a:r>
              <a:rPr lang="ru-RU" b="1" dirty="0" smtClean="0"/>
              <a:t> Межрегиональный открытый фестиваль «Спасские напевы» </a:t>
            </a: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1. Выступления детских и взрослых творческих коллективов, солистов, профессиональных, самодеятельных артистов Пермского края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2. В программе: вокально-хореографические композиции, плясовые, хороводные, шуточные, игровые действия, театрализованные постановки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«Молодецкие потехи» (традиционные русские единоборства и забавы)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«Живая старина» (встреча-беседа с аутентичными фольклорными исполнителями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Чайковского района)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Участники – аутентичные и фольклорные ансамбли, </a:t>
            </a:r>
            <a:r>
              <a:rPr lang="ru-RU" dirty="0" err="1" smtClean="0"/>
              <a:t>этногруппы</a:t>
            </a: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В программе: концерт-беседа с аутентичными фольклорными исполнителями, выступления фольклорных коллективов Чайковского района и Пермского края, конкурс красоты и умений «</a:t>
            </a:r>
            <a:r>
              <a:rPr lang="ru-RU" dirty="0" err="1" smtClean="0"/>
              <a:t>Прикамские</a:t>
            </a:r>
            <a:r>
              <a:rPr lang="ru-RU" dirty="0" smtClean="0"/>
              <a:t> смотрины» (среди участниц русских фольклорных коллективов)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15A71-48A5-42EA-A8FE-CE677C5F35ED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26 августа – «Русская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суббота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Аллея Славы</a:t>
            </a: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Работа площадок XI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V</a:t>
            </a: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Межрегионального форума «Русский мир»: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«</a:t>
            </a:r>
            <a:r>
              <a:rPr lang="ru-RU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Прикамские</a:t>
            </a: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смотрины» конкурс красоты участниц фольклорных ансамблей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«Звени, частушка!» конкурс исполнителей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1.Выступления гармонистов и частушечников без возрастных ограничений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2.В программе: яркие песенно-танцевальные действия, фрагменты народных праздников и обрядов, вокально-хореографические композиции, плясовые, хороводные, игровые, шуточные, народные песни, оригинальные авторские сочинения, частушки.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 </a:t>
            </a:r>
            <a:endParaRPr lang="ru-RU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«Мамина сказка» (детский фольклор)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«Театр Петрушки» (народный театр)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1.Участники - фольклорные коллективы, любительские театральные коллективы, ориентированные на уличные формы представлений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2.В программе – кукольное представление, главным героем которого является веселый персонаж – Петрушка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15A71-48A5-42EA-A8FE-CE677C5F35ED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26 августа – «Русская</a:t>
            </a:r>
            <a:r>
              <a:rPr lang="ru-RU" sz="16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суббота</a:t>
            </a:r>
            <a:r>
              <a:rPr lang="ru-RU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Аллея Славы: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Работа площадок XI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V</a:t>
            </a: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Межрегионального форума «Русский мир»: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Ярмарка народных умельцев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/>
              <a:t>I</a:t>
            </a:r>
            <a:r>
              <a:rPr lang="ru-RU" b="1" dirty="0" smtClean="0"/>
              <a:t> Межрегиональная открытая выставка – ярмарка декоративно-прикладного творчества</a:t>
            </a: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1.Презентационные мастер-классы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2.Выставка – ярмарка декоративно-прикладного творчества по направлениям: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-узорное ткачество и </a:t>
            </a:r>
            <a:r>
              <a:rPr lang="ru-RU" dirty="0" err="1" smtClean="0"/>
              <a:t>ковроделие</a:t>
            </a: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-гончарные изделия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-резьба по дереву и камню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-ювелирные изделия и украшения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-игрушки, сувениры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-детское творчество и другие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«Чайковская слобода» (выставочные комплексы с экспонатами музеев Чайковского района)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Выставочные комплексы с экспонатами музеев Чайковского района "</a:t>
            </a:r>
            <a:r>
              <a:rPr lang="ru-RU" dirty="0" err="1" smtClean="0"/>
              <a:t>Чайковское</a:t>
            </a:r>
            <a:r>
              <a:rPr lang="ru-RU" dirty="0" smtClean="0"/>
              <a:t> </a:t>
            </a:r>
            <a:r>
              <a:rPr lang="ru-RU" dirty="0" err="1" smtClean="0"/>
              <a:t>Прикамье</a:t>
            </a:r>
            <a:r>
              <a:rPr lang="ru-RU" dirty="0" smtClean="0"/>
              <a:t> многонациональное (русские, татары, удмурты, башкиры, чуваши, марийцы, белорусы)".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Выставка «Кухня народов </a:t>
            </a:r>
            <a:r>
              <a:rPr lang="ru-RU" dirty="0" err="1" smtClean="0"/>
              <a:t>Прикамья</a:t>
            </a:r>
            <a:r>
              <a:rPr lang="ru-RU" dirty="0" smtClean="0"/>
              <a:t>», МБУК «Чайковский краеведческий музей»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«Казачья слобода» (Хуторское казачье общество «Некрасовский»)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Спектакль «Ожившие легенды </a:t>
            </a:r>
            <a:r>
              <a:rPr lang="ru-RU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Сайгатки</a:t>
            </a: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Ярмарка национальной кухни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15A71-48A5-42EA-A8FE-CE677C5F35ED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26 августа – «Русская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суббота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</a:t>
            </a:r>
          </a:p>
          <a:p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19.00 – 20.30 Пл. Карла Маркса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«Душа России» Концертная программа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20.30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21.00 Пл. Карла Маркса</a:t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Медальная церемония вручения наград Чемпионата мира по летнему биатлону по</a:t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итогам двух соревновательных дней (эстафетной и спринтерской гонок)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21.00 – 22.00 Пл. Карла Маркса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«Музыкальная волна»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Свето-музыкальное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шоу танцующих фонтанов</a:t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15A71-48A5-42EA-A8FE-CE677C5F35ED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0" dirty="0" smtClean="0"/>
              <a:t>27 августа – «Щедрое воскресенье»</a:t>
            </a:r>
          </a:p>
          <a:p>
            <a:endParaRPr lang="ru-RU" b="0" dirty="0" smtClean="0"/>
          </a:p>
          <a:p>
            <a:r>
              <a:rPr lang="ru-RU" b="0" dirty="0" smtClean="0"/>
              <a:t>09.45-10.15 ЛБК Пристрелка (юниорки)</a:t>
            </a:r>
          </a:p>
          <a:p>
            <a:r>
              <a:rPr lang="ru-RU" b="0" dirty="0" smtClean="0"/>
              <a:t>10.30 ЛБК </a:t>
            </a:r>
            <a:r>
              <a:rPr lang="ru-RU" b="0" dirty="0" err="1" smtClean="0"/>
              <a:t>Персьют</a:t>
            </a:r>
            <a:r>
              <a:rPr lang="ru-RU" b="0" dirty="0" smtClean="0"/>
              <a:t> (юниорки)</a:t>
            </a:r>
          </a:p>
          <a:p>
            <a:r>
              <a:rPr lang="ru-RU" b="0" dirty="0" smtClean="0"/>
              <a:t>После окончания гонки: Цветочная и медальная церемонии,</a:t>
            </a:r>
          </a:p>
          <a:p>
            <a:r>
              <a:rPr lang="ru-RU" b="0" dirty="0" smtClean="0"/>
              <a:t>Интерактивная программа «ЗРИТЕЛЬ»</a:t>
            </a:r>
          </a:p>
          <a:p>
            <a:r>
              <a:rPr lang="ru-RU" b="0" dirty="0" smtClean="0"/>
              <a:t>12.15-12.45 ЛБК Пристрелка (мужчины)</a:t>
            </a:r>
          </a:p>
          <a:p>
            <a:r>
              <a:rPr lang="ru-RU" b="0" dirty="0" smtClean="0"/>
              <a:t>13.00 ЛБК </a:t>
            </a:r>
            <a:r>
              <a:rPr lang="ru-RU" b="0" dirty="0" err="1" smtClean="0"/>
              <a:t>Персьют</a:t>
            </a:r>
            <a:r>
              <a:rPr lang="ru-RU" b="0" dirty="0" smtClean="0"/>
              <a:t> (мужчины)</a:t>
            </a:r>
          </a:p>
          <a:p>
            <a:r>
              <a:rPr lang="ru-RU" b="0" dirty="0" smtClean="0"/>
              <a:t>После окончания гонки: Цветочная и медальная церемонии,</a:t>
            </a:r>
          </a:p>
          <a:p>
            <a:r>
              <a:rPr lang="ru-RU" b="0" dirty="0" smtClean="0"/>
              <a:t>Интерактивная программа «ЗРИТЕЛЬ»</a:t>
            </a:r>
          </a:p>
          <a:p>
            <a:r>
              <a:rPr lang="ru-RU" b="0" dirty="0" smtClean="0"/>
              <a:t>14.15-14.45 ЛБК Пристрелка (женщины)</a:t>
            </a:r>
          </a:p>
          <a:p>
            <a:r>
              <a:rPr lang="ru-RU" b="0" dirty="0" smtClean="0"/>
              <a:t>15.00 ЛБК </a:t>
            </a:r>
            <a:r>
              <a:rPr lang="ru-RU" b="0" dirty="0" err="1" smtClean="0"/>
              <a:t>Персьют</a:t>
            </a:r>
            <a:r>
              <a:rPr lang="ru-RU" b="0" dirty="0" smtClean="0"/>
              <a:t> (женщины)</a:t>
            </a:r>
          </a:p>
          <a:p>
            <a:r>
              <a:rPr lang="ru-RU" b="0" dirty="0" smtClean="0"/>
              <a:t>После окончания гонки: Цветочная и медальная церемонии,</a:t>
            </a:r>
          </a:p>
          <a:p>
            <a:r>
              <a:rPr lang="ru-RU" b="0" dirty="0" smtClean="0"/>
              <a:t>Интерактивная программа «ЗРИТЕЛЬ»</a:t>
            </a:r>
          </a:p>
          <a:p>
            <a:r>
              <a:rPr lang="ru-RU" b="0" dirty="0" smtClean="0"/>
              <a:t>16.15-16.45 ЛБК Пристрелка (юниоры)</a:t>
            </a:r>
          </a:p>
          <a:p>
            <a:r>
              <a:rPr lang="ru-RU" b="0" dirty="0" smtClean="0"/>
              <a:t>17.00 ЛБК </a:t>
            </a:r>
            <a:r>
              <a:rPr lang="ru-RU" b="0" dirty="0" err="1" smtClean="0"/>
              <a:t>Персьют</a:t>
            </a:r>
            <a:r>
              <a:rPr lang="ru-RU" b="0" dirty="0" smtClean="0"/>
              <a:t> (юниоры)</a:t>
            </a:r>
          </a:p>
          <a:p>
            <a:r>
              <a:rPr lang="ru-RU" b="0" dirty="0" smtClean="0"/>
              <a:t>После окончания гонки: Цветочная и медальная церемонии</a:t>
            </a:r>
          </a:p>
          <a:p>
            <a:r>
              <a:rPr lang="ru-RU" b="0" dirty="0" smtClean="0"/>
              <a:t>По согласованию ЛБК После награждения: Церемония закрытия Чемпионата мира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15A71-48A5-42EA-A8FE-CE677C5F35ED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Крестный ход от храмов города </a:t>
            </a:r>
            <a:r>
              <a:rPr lang="ru-RU" b="1" dirty="0" smtClean="0"/>
              <a:t>до пл. Карла Маркса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Центральная сцена на пл. Карла Маркса</a:t>
            </a: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Праздничный молебен с Чином освящения яблок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Аллея Славы («Красная сцена»)</a:t>
            </a: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/>
              <a:t>I</a:t>
            </a:r>
            <a:r>
              <a:rPr lang="ru-RU" b="1" dirty="0" smtClean="0"/>
              <a:t> Межрегиональный открытый фестиваль национальных культур «Спасские гуляния»</a:t>
            </a: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Фестивальные выступления любительских, профессиональных национальных фольклорных, народных, вокальных, танцевальных коллективов, студий, творческих объединений, солистов Чайковского района, Пермского края, Удмуртской Республики, Республик Башкортостан, Татарстан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В программе: </a:t>
            </a:r>
            <a:r>
              <a:rPr lang="ru-RU" dirty="0" smtClean="0"/>
              <a:t>песенно-танцевальное действие, фрагменты народных праздников и обрядов, вокально-хореографические композиции, музыкальные и танцевальные концертные номера, плясовые, хороводные, игровые, шуточные народные песни, национальные игры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baseline="0" dirty="0" smtClean="0"/>
              <a:t>Фестиваль «Мы живем в России»</a:t>
            </a:r>
            <a:endParaRPr lang="ru-RU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 </a:t>
            </a:r>
            <a:r>
              <a:rPr lang="ru-RU" b="1" dirty="0" smtClean="0"/>
              <a:t>Межмуниципальный открытый </a:t>
            </a:r>
            <a:r>
              <a:rPr lang="ru-RU" b="1" i="0" dirty="0" smtClean="0"/>
              <a:t>фестиваль  «Яблочный Спас»</a:t>
            </a:r>
            <a:endParaRPr lang="ru-RU" i="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Фестивальные выступления детских и взрослых,  любительских и профессиональных фольклорных коллективов и ансамблей народной песни и танца, солистов, самодеятельных артистов</a:t>
            </a:r>
            <a:r>
              <a:rPr lang="ru-RU" b="1" i="1" dirty="0" smtClean="0"/>
              <a:t> </a:t>
            </a: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В программе: вокально-хореографические композиции, плясовые, хороводные, шуточные, игровые действия, театрализованные постановки по тематике Яблочного Спаса</a:t>
            </a: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BD8E0C-3FE5-4596-AC47-972BF03A88A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b="1" dirty="0" smtClean="0"/>
              <a:t>Ярмарка национальной кухни</a:t>
            </a:r>
            <a:endParaRPr lang="ru-RU" dirty="0" smtClean="0"/>
          </a:p>
          <a:p>
            <a:pPr>
              <a:spcBef>
                <a:spcPct val="0"/>
              </a:spcBef>
            </a:pPr>
            <a:r>
              <a:rPr lang="ru-RU" b="1" dirty="0" smtClean="0"/>
              <a:t>Аллея Славы</a:t>
            </a:r>
            <a:endParaRPr lang="ru-RU" dirty="0" smtClean="0"/>
          </a:p>
          <a:p>
            <a:pPr>
              <a:spcBef>
                <a:spcPct val="0"/>
              </a:spcBef>
            </a:pPr>
            <a:r>
              <a:rPr lang="en-US" b="1" dirty="0" smtClean="0"/>
              <a:t>I</a:t>
            </a:r>
            <a:r>
              <a:rPr lang="ru-RU" b="1" dirty="0" smtClean="0"/>
              <a:t> Межрегиональный открытый фестиваль национальной кухни</a:t>
            </a:r>
            <a:endParaRPr lang="ru-RU" dirty="0" smtClean="0"/>
          </a:p>
          <a:p>
            <a:pPr>
              <a:spcBef>
                <a:spcPct val="0"/>
              </a:spcBef>
            </a:pPr>
            <a:r>
              <a:rPr lang="ru-RU" dirty="0" smtClean="0"/>
              <a:t>1.Презентация блюд национальной кухни с дегустацией по следующим категориям: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«Палитра вкуса» - конкурс шоу-презентаций  блюд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«Славно сделано» - конкурс в «</a:t>
            </a:r>
            <a:r>
              <a:rPr lang="ru-RU" dirty="0" err="1" smtClean="0"/>
              <a:t>Арт-классе</a:t>
            </a:r>
            <a:r>
              <a:rPr lang="ru-RU" dirty="0" smtClean="0"/>
              <a:t>», фантазийное домашнее задание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«</a:t>
            </a:r>
            <a:r>
              <a:rPr lang="ru-RU" dirty="0" err="1" smtClean="0"/>
              <a:t>Чайковское</a:t>
            </a:r>
            <a:r>
              <a:rPr lang="ru-RU" dirty="0" smtClean="0"/>
              <a:t> вкусное» - выставка-презентация продукции Чайковских производителей с дегустацией</a:t>
            </a:r>
          </a:p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EB1F82-2C5F-4F13-9EC6-118A15EA21C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23 августа – «Широкая среда»</a:t>
            </a:r>
          </a:p>
          <a:p>
            <a:endParaRPr lang="ru-RU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19.00 – 20.00 Стадион «Энергия» - Вход на стадион</a:t>
            </a:r>
          </a:p>
          <a:p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19.30 – 20.00 Стадион «Энергия» - </a:t>
            </a:r>
            <a:r>
              <a:rPr lang="ru-RU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Флешмоб</a:t>
            </a:r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 зрителями на трибунах (6 выходов)</a:t>
            </a:r>
          </a:p>
          <a:p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20.00 - 21.15 Стадион «Энергия» 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Церемония открытия Чемпионата</a:t>
            </a:r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Театрализованный пролог с участием акробатических,</a:t>
            </a:r>
            <a:b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хореографических, вокальных коллективов с использованием</a:t>
            </a:r>
            <a:b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видеоконтента</a:t>
            </a:r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современных спецэффектов;</a:t>
            </a:r>
            <a:b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Парад флагов государств команд-участниц;</a:t>
            </a:r>
            <a:b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Приветственные слова почетных гостей: губернатор Пермского края,</a:t>
            </a:r>
            <a:b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вице-президент IBU, президент Союза биатлонистов России;</a:t>
            </a:r>
            <a:b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Церемония выноса флага;</a:t>
            </a:r>
            <a:b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Финал</a:t>
            </a:r>
          </a:p>
          <a:p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21.30 – 23.00 Пл. Карла Маркса 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Открытие музыкального фонтана</a:t>
            </a:r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Молодежная акция с презентацией музыкального фонтана:</a:t>
            </a:r>
            <a:b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Выступление молодежных объединений города Чайковского</a:t>
            </a:r>
            <a:b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Приветственные слова почетных гостей</a:t>
            </a:r>
          </a:p>
          <a:p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</a:t>
            </a:r>
            <a:r>
              <a:rPr lang="ru-RU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Свето-музыкальное</a:t>
            </a:r>
            <a:r>
              <a:rPr lang="ru-RU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шоу танцующих фонтанов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15A71-48A5-42EA-A8FE-CE677C5F35E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Площадка «Ярмарка народных умельцев»</a:t>
            </a: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/>
              <a:t>I</a:t>
            </a:r>
            <a:r>
              <a:rPr lang="ru-RU" b="1" dirty="0" smtClean="0"/>
              <a:t> Межрегиональная открытая выставка – ярмарка декоративно-прикладного творчества</a:t>
            </a: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1.Презентационные мастер-классы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2.Выставка – ярмарка декоративно-прикладного творчества по направлениям: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-узорное ткачество и </a:t>
            </a:r>
            <a:r>
              <a:rPr lang="ru-RU" dirty="0" err="1" smtClean="0"/>
              <a:t>ковроделие</a:t>
            </a: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-гончарные изделия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-резьба по дереву и камню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-ювелирные изделия и украшения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-игрушки, сувениры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-детское творчество и другие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Площадка «Звени, частушка!» («Зеленая сцена»)</a:t>
            </a: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/>
              <a:t>I</a:t>
            </a:r>
            <a:r>
              <a:rPr lang="ru-RU" b="1" dirty="0" smtClean="0"/>
              <a:t> Межрегиональный открытый фестиваль «Пой, гармонь! Звени, частушка!»</a:t>
            </a: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1.Выступления гармонистов и частушечников без возрастных ограничений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2.В программе: яркие песенно-танцевальные действия, фрагменты народных праздников и обрядов, вокально-хореографические композиции, плясовые, хороводные, игровые, шуточные, народные песни, оригинальные авторские сочинения, частушки.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 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Площадка «Чайковская слобода»</a:t>
            </a: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Выставочные комплексы с экспонатами музеев Чайковского района "</a:t>
            </a:r>
            <a:r>
              <a:rPr lang="ru-RU" dirty="0" err="1" smtClean="0"/>
              <a:t>Чайковское</a:t>
            </a:r>
            <a:r>
              <a:rPr lang="ru-RU" dirty="0" smtClean="0"/>
              <a:t> </a:t>
            </a:r>
            <a:r>
              <a:rPr lang="ru-RU" dirty="0" err="1" smtClean="0"/>
              <a:t>Прикамье</a:t>
            </a:r>
            <a:r>
              <a:rPr lang="ru-RU" dirty="0" smtClean="0"/>
              <a:t> многонациональное (русские, татары, удмурты, башкиры, чуваши, марийцы, белорусы)".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Национальные игры</a:t>
            </a: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Подвижные игры и забавы народов, проживающих в России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Фестиваль творчества</a:t>
            </a:r>
            <a:r>
              <a:rPr lang="ru-RU" b="1" baseline="0" dirty="0" smtClean="0"/>
              <a:t> инвалидов «Вместе мы сила!»</a:t>
            </a:r>
            <a:r>
              <a:rPr lang="ru-RU" dirty="0" smtClean="0"/>
              <a:t> </a:t>
            </a: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8C370C-D161-41AC-AE3B-FFEF4D011C7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19:00 </a:t>
            </a:r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21:00 Пл. Карла Маркса</a:t>
            </a:r>
            <a:b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Большой оркестровый вечер для жителей и гостей г. Чайковский</a:t>
            </a:r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Симфонический оркестр Пермского академического театра оперы и</a:t>
            </a:r>
            <a:b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балета, дирижер Валерий Платонов;</a:t>
            </a:r>
            <a:b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Пермский губернский оркестр под упр. Евгения </a:t>
            </a:r>
            <a:r>
              <a:rPr lang="ru-RU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Тверетинова</a:t>
            </a:r>
            <a:endParaRPr lang="ru-RU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21.00 – 22.00 Пл. Карла Маркса</a:t>
            </a:r>
            <a:b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«Музыкальная волна» </a:t>
            </a:r>
            <a:r>
              <a:rPr lang="ru-RU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Свето-музыкальное</a:t>
            </a:r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шоу танцующих фонтанов</a:t>
            </a:r>
            <a:endParaRPr lang="ru-RU" dirty="0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8C370C-D161-41AC-AE3B-FFEF4D011C7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24 августа – «Лакомый четверг»</a:t>
            </a:r>
          </a:p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10.00 -12.00 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ЛБК - Официальная тренировка (юниоры/юниорки)</a:t>
            </a:r>
          </a:p>
          <a:p>
            <a:endPara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ru-RU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13.00-15.00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ЛБК - Официальная тренировка (мужчины/женщины)</a:t>
            </a:r>
          </a:p>
          <a:p>
            <a:endPara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15A71-48A5-42EA-A8FE-CE677C5F35E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24 августа – «Лакомый четверг»</a:t>
            </a:r>
          </a:p>
          <a:p>
            <a:endParaRPr lang="ru-RU" dirty="0" smtClean="0"/>
          </a:p>
          <a:p>
            <a:r>
              <a:rPr lang="ru-RU" dirty="0" smtClean="0"/>
              <a:t>8.00 – 18.00 Дворец Молодёжи </a:t>
            </a:r>
          </a:p>
          <a:p>
            <a:r>
              <a:rPr lang="ru-RU" b="1" dirty="0" smtClean="0"/>
              <a:t>Фестиваль «</a:t>
            </a:r>
            <a:r>
              <a:rPr lang="ru-RU" b="1" dirty="0" err="1" smtClean="0"/>
              <a:t>Прикамская</a:t>
            </a:r>
            <a:r>
              <a:rPr lang="ru-RU" b="1" dirty="0" smtClean="0"/>
              <a:t> кухня»</a:t>
            </a:r>
          </a:p>
          <a:p>
            <a:r>
              <a:rPr lang="ru-RU" dirty="0" smtClean="0"/>
              <a:t> Конкурс поваров</a:t>
            </a:r>
          </a:p>
          <a:p>
            <a:r>
              <a:rPr lang="ru-RU" dirty="0" smtClean="0"/>
              <a:t> Презентация «Бутерброд – чемпион»</a:t>
            </a:r>
          </a:p>
          <a:p>
            <a:endParaRPr lang="ru-RU" dirty="0" smtClean="0"/>
          </a:p>
          <a:p>
            <a:r>
              <a:rPr lang="ru-RU" dirty="0" smtClean="0"/>
              <a:t>11.00 – 12.00 Дворец Молодёжи </a:t>
            </a:r>
          </a:p>
          <a:p>
            <a:r>
              <a:rPr lang="ru-RU" dirty="0" smtClean="0"/>
              <a:t>Торжественное открытие Фестиваля «</a:t>
            </a:r>
            <a:r>
              <a:rPr lang="ru-RU" dirty="0" err="1" smtClean="0"/>
              <a:t>Прикамская</a:t>
            </a:r>
            <a:r>
              <a:rPr lang="ru-RU" dirty="0" smtClean="0"/>
              <a:t> кухня»</a:t>
            </a:r>
          </a:p>
          <a:p>
            <a:endParaRPr lang="ru-RU" dirty="0" smtClean="0"/>
          </a:p>
          <a:p>
            <a:r>
              <a:rPr lang="ru-RU" dirty="0" smtClean="0"/>
              <a:t>18.00 – 18.30 Пл. Карла Маркса </a:t>
            </a:r>
          </a:p>
          <a:p>
            <a:r>
              <a:rPr lang="ru-RU" dirty="0" smtClean="0"/>
              <a:t>Благотворительная акция «Бутерброд – чемпион»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15A71-48A5-42EA-A8FE-CE677C5F35E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24 августа – «Лакомый четверг»</a:t>
            </a:r>
          </a:p>
          <a:p>
            <a:endParaRPr lang="ru-RU" dirty="0" smtClean="0"/>
          </a:p>
          <a:p>
            <a:r>
              <a:rPr lang="ru-RU" dirty="0" smtClean="0"/>
              <a:t>18.00 – 20.00 Пл. Карла Маркса</a:t>
            </a:r>
          </a:p>
          <a:p>
            <a:r>
              <a:rPr lang="ru-RU" b="1" dirty="0" smtClean="0"/>
              <a:t>«Музыкальный экспресс» Концертная программа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Хорус</a:t>
            </a:r>
            <a:r>
              <a:rPr lang="ru-RU" dirty="0" smtClean="0"/>
              <a:t> Квартет», Оркестр народных инструментов</a:t>
            </a:r>
          </a:p>
          <a:p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20.00-21.00 </a:t>
            </a:r>
            <a:r>
              <a:rPr lang="ru-RU" b="1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Пл. К. Маркса - концертная программа «Чайковский бит»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21.00-22.00 </a:t>
            </a:r>
            <a:r>
              <a:rPr lang="ru-RU" b="1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Пл. К. Маркса - </a:t>
            </a:r>
            <a:r>
              <a:rPr lang="ru-RU" b="1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Свето-музыкальное</a:t>
            </a:r>
            <a:r>
              <a:rPr lang="ru-RU" b="1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шоу танцующих фонтанов «Музыкальная волна»  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15A71-48A5-42EA-A8FE-CE677C5F35E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24 августа – «Лакомый четверг»</a:t>
            </a:r>
          </a:p>
          <a:p>
            <a:endParaRPr lang="ru-RU" dirty="0" smtClean="0"/>
          </a:p>
          <a:p>
            <a:r>
              <a:rPr lang="ru-RU" dirty="0" smtClean="0"/>
              <a:t>17.00 – 19.00 Парк культуры и отдыха</a:t>
            </a:r>
          </a:p>
          <a:p>
            <a:r>
              <a:rPr lang="ru-RU" b="1" dirty="0" smtClean="0"/>
              <a:t>«Бег в ползунках».</a:t>
            </a:r>
          </a:p>
          <a:p>
            <a:r>
              <a:rPr lang="ru-RU" b="1" dirty="0" smtClean="0"/>
              <a:t>V городские соревнования по забегам ползунков и ходунков.</a:t>
            </a:r>
          </a:p>
          <a:p>
            <a:r>
              <a:rPr lang="ru-RU" dirty="0" smtClean="0"/>
              <a:t>Развлекательная программа для детей и родителей:</a:t>
            </a:r>
          </a:p>
          <a:p>
            <a:r>
              <a:rPr lang="ru-RU" dirty="0" smtClean="0"/>
              <a:t>- выступление творческих коллективов Чайковского района,</a:t>
            </a:r>
          </a:p>
          <a:p>
            <a:r>
              <a:rPr lang="ru-RU" dirty="0" smtClean="0"/>
              <a:t>- интерактивная программа,</a:t>
            </a:r>
          </a:p>
          <a:p>
            <a:r>
              <a:rPr lang="ru-RU" dirty="0" smtClean="0"/>
              <a:t>- работа аттракционов парка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15A71-48A5-42EA-A8FE-CE677C5F35E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25 августа – «Дивная пятница»</a:t>
            </a:r>
          </a:p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10.15-10.45 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ЛБК - Пристрелка (юниоры/юниорки)</a:t>
            </a:r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ru-RU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10.45-10.55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ЛБК - Интерактивная программа «ЗРИТЕЛЬ»</a:t>
            </a:r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ru-RU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11.00-13.10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ЛБК - Смешанная эстафета (юниоры/юниорки)</a:t>
            </a:r>
          </a:p>
          <a:p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После окончания гонки: Цветочная церемония,</a:t>
            </a:r>
          </a:p>
          <a:p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Интерактивная программа «ЗРИТЕЛЬ»</a:t>
            </a:r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ru-RU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13.15</a:t>
            </a:r>
            <a:r>
              <a:rPr lang="en-US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</a:t>
            </a:r>
            <a:r>
              <a:rPr lang="ru-RU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13.45 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ЛБК 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Пристрелка (мужчины/женщины)</a:t>
            </a:r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ru-RU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13.45</a:t>
            </a:r>
            <a:r>
              <a:rPr lang="en-US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</a:t>
            </a:r>
            <a:r>
              <a:rPr lang="ru-RU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13.55 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ЛБК 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Интерактивная программа «ЗРИТЕЛЬ»</a:t>
            </a:r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ru-RU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14.00</a:t>
            </a:r>
            <a:r>
              <a:rPr lang="en-US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</a:t>
            </a:r>
            <a:r>
              <a:rPr lang="ru-RU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16.10 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ЛБК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- 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Смешанная эстафета (мужчины/женщины)</a:t>
            </a:r>
          </a:p>
          <a:p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После окончания гонки: Цветочная церемония,</a:t>
            </a:r>
          </a:p>
          <a:p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Интерактивная программа «ЗРИТЕЛЬ»</a:t>
            </a:r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ru-RU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16.15 – 17.45 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ЛБК 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Общая тренировка.</a:t>
            </a:r>
          </a:p>
          <a:p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Жеребьевка на спринт (в комнате Хронометража)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15A71-48A5-42EA-A8FE-CE677C5F35E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25 августа – «Дивная пятница»</a:t>
            </a:r>
          </a:p>
          <a:p>
            <a:endParaRPr lang="en-US" dirty="0" smtClean="0"/>
          </a:p>
          <a:p>
            <a:r>
              <a:rPr lang="ru-RU" dirty="0" smtClean="0"/>
              <a:t>10.00 – 18.30 Дворец</a:t>
            </a:r>
            <a:r>
              <a:rPr lang="en-US" dirty="0" smtClean="0"/>
              <a:t> </a:t>
            </a:r>
            <a:r>
              <a:rPr lang="ru-RU" dirty="0" smtClean="0"/>
              <a:t>Молодёжи</a:t>
            </a:r>
            <a:r>
              <a:rPr lang="en-US" dirty="0" smtClean="0"/>
              <a:t> </a:t>
            </a:r>
          </a:p>
          <a:p>
            <a:r>
              <a:rPr lang="ru-RU" dirty="0" smtClean="0"/>
              <a:t>Фестиваль «</a:t>
            </a:r>
            <a:r>
              <a:rPr lang="ru-RU" dirty="0" err="1" smtClean="0"/>
              <a:t>Прикамская</a:t>
            </a:r>
            <a:r>
              <a:rPr lang="ru-RU" dirty="0" smtClean="0"/>
              <a:t> кухня»</a:t>
            </a:r>
          </a:p>
          <a:p>
            <a:r>
              <a:rPr lang="ru-RU" dirty="0" smtClean="0"/>
              <a:t> Конкурс поваров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18.30 – 19.00 Пл. Карла</a:t>
            </a:r>
            <a:r>
              <a:rPr lang="en-US" dirty="0" smtClean="0"/>
              <a:t> </a:t>
            </a:r>
            <a:r>
              <a:rPr lang="ru-RU" dirty="0" smtClean="0"/>
              <a:t>Маркса</a:t>
            </a:r>
          </a:p>
          <a:p>
            <a:r>
              <a:rPr lang="ru-RU" dirty="0" smtClean="0"/>
              <a:t>Церемония награждения</a:t>
            </a:r>
            <a:r>
              <a:rPr lang="en-US" dirty="0" smtClean="0"/>
              <a:t> </a:t>
            </a:r>
            <a:r>
              <a:rPr lang="ru-RU" dirty="0" smtClean="0"/>
              <a:t>по итогам конкурсов Фестиваля «</a:t>
            </a:r>
            <a:r>
              <a:rPr lang="ru-RU" dirty="0" err="1" smtClean="0"/>
              <a:t>Прикамская</a:t>
            </a:r>
            <a:r>
              <a:rPr lang="ru-RU" dirty="0" smtClean="0"/>
              <a:t> кухня»</a:t>
            </a:r>
            <a:endParaRPr lang="en-US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15A71-48A5-42EA-A8FE-CE677C5F35E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25 августа – «Дивная пятница»</a:t>
            </a:r>
          </a:p>
          <a:p>
            <a:endParaRPr lang="en-US" dirty="0" smtClean="0"/>
          </a:p>
          <a:p>
            <a:r>
              <a:rPr lang="ru-RU" dirty="0" smtClean="0"/>
              <a:t>16.00 – 17.00 Пл. Карла</a:t>
            </a:r>
            <a:r>
              <a:rPr lang="en-US" dirty="0" smtClean="0"/>
              <a:t> </a:t>
            </a:r>
            <a:r>
              <a:rPr lang="ru-RU" dirty="0" smtClean="0"/>
              <a:t>Маркса</a:t>
            </a:r>
          </a:p>
          <a:p>
            <a:r>
              <a:rPr lang="ru-RU" dirty="0" smtClean="0"/>
              <a:t>Народное гуляние «</a:t>
            </a:r>
            <a:r>
              <a:rPr lang="ru-RU" dirty="0" err="1" smtClean="0"/>
              <a:t>Прикамская</a:t>
            </a:r>
            <a:r>
              <a:rPr lang="ru-RU" dirty="0" smtClean="0"/>
              <a:t> свадьба»</a:t>
            </a:r>
          </a:p>
          <a:p>
            <a:r>
              <a:rPr lang="ru-RU" dirty="0" smtClean="0"/>
              <a:t> Традиционный свадебный обряд</a:t>
            </a:r>
          </a:p>
          <a:p>
            <a:r>
              <a:rPr lang="ru-RU" dirty="0" smtClean="0"/>
              <a:t> Выступление фольклорных коллективов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15A71-48A5-42EA-A8FE-CE677C5F35E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0E45F-1806-4F37-9CAF-ADF61CD496F5}" type="datetimeFigureOut">
              <a:rPr lang="ru-RU"/>
              <a:pPr>
                <a:defRPr/>
              </a:pPr>
              <a:t>21.08.2017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5BE1-BB16-4DC0-A8AD-030D7E5D7A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95D96-BAE9-4086-A1C7-F02FAEA5DC5F}" type="datetimeFigureOut">
              <a:rPr lang="ru-RU"/>
              <a:pPr>
                <a:defRPr/>
              </a:pPr>
              <a:t>21.08.2017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0FC5F-71B7-4B92-8F74-444BBB75D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8C6F8-6A98-4F59-BE2A-413C2E07A85A}" type="datetimeFigureOut">
              <a:rPr lang="ru-RU"/>
              <a:pPr>
                <a:defRPr/>
              </a:pPr>
              <a:t>21.08.2017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EF696-203B-40CC-BC98-F4737F225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FD759-6B08-43F7-9074-4CA3A6253500}" type="datetimeFigureOut">
              <a:rPr lang="ru-RU"/>
              <a:pPr>
                <a:defRPr/>
              </a:pPr>
              <a:t>21.08.2017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54BEC-8BAE-40B3-A4CB-1416A5B79D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A6B1C-BAC2-4AF0-9155-2CEBAA3C2EEE}" type="datetimeFigureOut">
              <a:rPr lang="ru-RU"/>
              <a:pPr>
                <a:defRPr/>
              </a:pPr>
              <a:t>21.08.2017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00D84-40FD-4471-81FC-EBF97C232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322FB-50EE-4F85-BA20-6B44ADBF90B1}" type="datetimeFigureOut">
              <a:rPr lang="ru-RU"/>
              <a:pPr>
                <a:defRPr/>
              </a:pPr>
              <a:t>21.08.2017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85CD-70D8-4C43-A110-290BFD264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0DEE1-4C60-4230-AE15-1C666053AAE9}" type="datetimeFigureOut">
              <a:rPr lang="ru-RU"/>
              <a:pPr>
                <a:defRPr/>
              </a:pPr>
              <a:t>21.08.2017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3C315-4FC4-4518-B45D-6795D0F1AF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B37C4-CF16-4713-894E-3253973662F5}" type="datetimeFigureOut">
              <a:rPr lang="ru-RU"/>
              <a:pPr>
                <a:defRPr/>
              </a:pPr>
              <a:t>21.08.2017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10F81-2386-4DC3-8D1F-71E87A6B0A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34A6C-5458-4639-8F8A-A12A442EF228}" type="datetimeFigureOut">
              <a:rPr lang="ru-RU"/>
              <a:pPr>
                <a:defRPr/>
              </a:pPr>
              <a:t>21.08.2017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4F32B-1DE5-4784-82CC-0D72BDF9B6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5976E-FF63-4843-8F53-4260BCAB7C7B}" type="datetimeFigureOut">
              <a:rPr lang="ru-RU"/>
              <a:pPr>
                <a:defRPr/>
              </a:pPr>
              <a:t>21.08.2017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27841-67EA-48F5-BEA8-E943B91454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FEE5C-E217-4C3F-8972-74553A6AC48F}" type="datetimeFigureOut">
              <a:rPr lang="ru-RU"/>
              <a:pPr>
                <a:defRPr/>
              </a:pPr>
              <a:t>21.08.2017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A40A1-440A-49DA-B885-7BD74256E2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701E5E-4D2B-4BFD-B7DA-D3782D4002AC}" type="datetimeFigureOut">
              <a:rPr lang="ru-RU"/>
              <a:pPr>
                <a:defRPr/>
              </a:pPr>
              <a:t>21.08.2017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06AD80-1234-4C52-8C55-72F0027143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9.jpeg"/><Relationship Id="rId4" Type="http://schemas.openxmlformats.org/officeDocument/2006/relationships/image" Target="../media/image5.jpe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9.jpeg"/><Relationship Id="rId4" Type="http://schemas.openxmlformats.org/officeDocument/2006/relationships/image" Target="../media/image5.jpeg"/><Relationship Id="rId9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9.jpeg"/><Relationship Id="rId10" Type="http://schemas.openxmlformats.org/officeDocument/2006/relationships/image" Target="../media/image33.jpeg"/><Relationship Id="rId4" Type="http://schemas.openxmlformats.org/officeDocument/2006/relationships/image" Target="../media/image5.jpeg"/><Relationship Id="rId9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2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2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9.jpeg"/><Relationship Id="rId4" Type="http://schemas.openxmlformats.org/officeDocument/2006/relationships/image" Target="../media/image5.jpeg"/><Relationship Id="rId9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2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2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9.jpeg"/><Relationship Id="rId4" Type="http://schemas.openxmlformats.org/officeDocument/2006/relationships/image" Target="../media/image5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18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Прямоугольник 6"/>
          <p:cNvSpPr>
            <a:spLocks noChangeArrowheads="1"/>
          </p:cNvSpPr>
          <p:nvPr/>
        </p:nvSpPr>
        <p:spPr bwMode="auto">
          <a:xfrm>
            <a:off x="0" y="669464"/>
            <a:ext cx="914400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dirty="0" smtClean="0">
                <a:latin typeface="Calibri" pitchFamily="34" charset="0"/>
              </a:rPr>
              <a:t>ПРОГРАММА</a:t>
            </a:r>
            <a:endParaRPr lang="ru-RU" sz="6000" b="1" dirty="0" smtClean="0">
              <a:latin typeface="Calibri" pitchFamily="34" charset="0"/>
            </a:endParaRPr>
          </a:p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Calibri" pitchFamily="34" charset="0"/>
              </a:rPr>
              <a:t>СПОРТИВНЫХ </a:t>
            </a:r>
            <a:r>
              <a:rPr lang="ru-RU" sz="3200" b="1" dirty="0" smtClean="0">
                <a:latin typeface="Calibri" pitchFamily="34" charset="0"/>
              </a:rPr>
              <a:t>и</a:t>
            </a:r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</a:rPr>
              <a:t> КУЛЬТУРНЫХ </a:t>
            </a:r>
          </a:p>
          <a:p>
            <a:pPr algn="ctr"/>
            <a:r>
              <a:rPr lang="ru-RU" sz="3200" b="1" dirty="0" smtClean="0">
                <a:latin typeface="Calibri" pitchFamily="34" charset="0"/>
              </a:rPr>
              <a:t>мероприятий</a:t>
            </a:r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ru-RU" sz="2000" b="1" dirty="0" smtClean="0">
                <a:latin typeface="Calibri" pitchFamily="34" charset="0"/>
              </a:rPr>
              <a:t>в период проведения IBU Чемпионата мира по летнему биатлону </a:t>
            </a:r>
          </a:p>
          <a:p>
            <a:pPr algn="ctr"/>
            <a:r>
              <a:rPr lang="ru-RU" sz="2000" b="1" dirty="0" smtClean="0">
                <a:latin typeface="Calibri" pitchFamily="34" charset="0"/>
              </a:rPr>
              <a:t>2017 Чайковский </a:t>
            </a:r>
          </a:p>
          <a:p>
            <a:pPr algn="ctr"/>
            <a:r>
              <a:rPr lang="ru-RU" sz="2000" b="1" dirty="0" smtClean="0">
                <a:latin typeface="Calibri" pitchFamily="34" charset="0"/>
              </a:rPr>
              <a:t>23-27 августа 2017 года</a:t>
            </a:r>
            <a:endParaRPr lang="ru-RU" sz="2400" b="1" dirty="0" smtClean="0">
              <a:latin typeface="Calibri" pitchFamily="34" charset="0"/>
            </a:endParaRPr>
          </a:p>
        </p:txBody>
      </p:sp>
      <p:pic>
        <p:nvPicPr>
          <p:cNvPr id="2067" name="Picture 19" descr="G:\мероприятия\2017\презентация Спасской недели\спорт\slider_1.jpg"/>
          <p:cNvPicPr>
            <a:picLocks noChangeAspect="1" noChangeArrowheads="1"/>
          </p:cNvPicPr>
          <p:nvPr/>
        </p:nvPicPr>
        <p:blipFill>
          <a:blip r:embed="rId2" cstate="print"/>
          <a:srcRect b="3359"/>
          <a:stretch>
            <a:fillRect/>
          </a:stretch>
        </p:blipFill>
        <p:spPr bwMode="auto">
          <a:xfrm>
            <a:off x="72000" y="3501008"/>
            <a:ext cx="9000000" cy="3302925"/>
          </a:xfrm>
          <a:prstGeom prst="rect">
            <a:avLst/>
          </a:prstGeom>
          <a:noFill/>
        </p:spPr>
      </p:pic>
      <p:pic>
        <p:nvPicPr>
          <p:cNvPr id="2051" name="Picture 3" descr="F:\мероприятия\2017\презентация Спасской недели\картинки\patterns_lines_light_surface_texture_50437_1920x1080.jpg"/>
          <p:cNvPicPr>
            <a:picLocks noChangeAspect="1" noChangeArrowheads="1"/>
          </p:cNvPicPr>
          <p:nvPr/>
        </p:nvPicPr>
        <p:blipFill>
          <a:blip r:embed="rId3" cstate="print"/>
          <a:srcRect t="39452"/>
          <a:stretch>
            <a:fillRect/>
          </a:stretch>
        </p:blipFill>
        <p:spPr bwMode="auto">
          <a:xfrm>
            <a:off x="0" y="-99392"/>
            <a:ext cx="9144000" cy="752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>
          <a:xfrm>
            <a:off x="0" y="981075"/>
            <a:ext cx="9144000" cy="6048375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863600" y="1311275"/>
            <a:ext cx="8101013" cy="7493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172" name="Picture 3" descr="F:\мероприятия\2017\презентация Спасской недели\картинки\patterns_lines_light_surface_texture_50437_1920x1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3" descr="F:\мероприятия\2017\презентация Спасской недели\картинки\patterns_lines_light_surface_texture_50437_1920x10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450"/>
            <a:ext cx="91440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Прямоугольник 6"/>
          <p:cNvSpPr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СПАССКИЕ ГУЛЯНИЯ В ЧАЙКОВСКОМ</a:t>
            </a:r>
          </a:p>
        </p:txBody>
      </p:sp>
      <p:sp>
        <p:nvSpPr>
          <p:cNvPr id="7175" name="Прямоугольник 9"/>
          <p:cNvSpPr>
            <a:spLocks noChangeArrowheads="1"/>
          </p:cNvSpPr>
          <p:nvPr/>
        </p:nvSpPr>
        <p:spPr bwMode="auto">
          <a:xfrm>
            <a:off x="0" y="425450"/>
            <a:ext cx="914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Культурная программа во время проведения Чемпионата мира по летнему биатлону 2017 года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296144" y="1340768"/>
            <a:ext cx="7812360" cy="36933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16.00 – 17.00 </a:t>
            </a:r>
            <a:r>
              <a:rPr lang="ru-RU" b="1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Пл. К. Маркса - Народное гуляние «</a:t>
            </a:r>
            <a:r>
              <a:rPr lang="ru-RU" b="1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Прикамская</a:t>
            </a:r>
            <a:r>
              <a:rPr lang="ru-RU" b="1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свадьба»</a:t>
            </a:r>
          </a:p>
        </p:txBody>
      </p:sp>
      <p:pic>
        <p:nvPicPr>
          <p:cNvPr id="7177" name="Picture 3" descr="F:\мероприятия\2017\презентация Спасской недели\картинки\patterns_lines_light_surface_texture_50437_1920x10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8063" y="1455738"/>
            <a:ext cx="179387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3" descr="F:\мероприятия\2017\презентация Спасской недели\картинки\patterns_lines_light_surface_texture_50437_1920x10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8" y="1311275"/>
            <a:ext cx="7207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9" name="Прямоугольник 48"/>
          <p:cNvSpPr>
            <a:spLocks noChangeArrowheads="1"/>
          </p:cNvSpPr>
          <p:nvPr/>
        </p:nvSpPr>
        <p:spPr bwMode="auto">
          <a:xfrm>
            <a:off x="0" y="1157288"/>
            <a:ext cx="9302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800" b="1">
                <a:solidFill>
                  <a:schemeClr val="bg1"/>
                </a:solidFill>
                <a:latin typeface="Calibri" pitchFamily="34" charset="0"/>
              </a:rPr>
              <a:t>25 </a:t>
            </a:r>
          </a:p>
        </p:txBody>
      </p:sp>
      <p:sp>
        <p:nvSpPr>
          <p:cNvPr id="7180" name="Прямоугольник 49"/>
          <p:cNvSpPr>
            <a:spLocks noChangeArrowheads="1"/>
          </p:cNvSpPr>
          <p:nvPr/>
        </p:nvSpPr>
        <p:spPr bwMode="auto">
          <a:xfrm>
            <a:off x="0" y="1743075"/>
            <a:ext cx="8715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августа </a:t>
            </a:r>
          </a:p>
        </p:txBody>
      </p:sp>
      <p:pic>
        <p:nvPicPr>
          <p:cNvPr id="7181" name="Picture 4" descr="G:\мероприятия\2017\презентация Спасской недели\картинки\4cPmQAfBwC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838" y="4533900"/>
            <a:ext cx="5199062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5" descr="G:\мероприятия\2017\презентация Спасской недели\картинки\UH87INreVM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88" y="2259013"/>
            <a:ext cx="3384550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6" descr="G:\мероприятия\2017\презентация Спасской недели\картинки\OTE1A9bnUic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838" y="2276475"/>
            <a:ext cx="442436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>
          <a:xfrm>
            <a:off x="0" y="981075"/>
            <a:ext cx="9144000" cy="6048375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863600" y="1311275"/>
            <a:ext cx="8245475" cy="1397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196" name="Picture 3" descr="F:\мероприятия\2017\презентация Спасской недели\картинки\patterns_lines_light_surface_texture_50437_1920x1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3" descr="F:\мероприятия\2017\презентация Спасской недели\картинки\patterns_lines_light_surface_texture_50437_1920x10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450"/>
            <a:ext cx="91440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Прямоугольник 6"/>
          <p:cNvSpPr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СПАССКИЕ ГУЛЯНИЯ В ЧАЙКОВСКОМ</a:t>
            </a:r>
          </a:p>
        </p:txBody>
      </p:sp>
      <p:sp>
        <p:nvSpPr>
          <p:cNvPr id="8199" name="Прямоугольник 9"/>
          <p:cNvSpPr>
            <a:spLocks noChangeArrowheads="1"/>
          </p:cNvSpPr>
          <p:nvPr/>
        </p:nvSpPr>
        <p:spPr bwMode="auto">
          <a:xfrm>
            <a:off x="0" y="425450"/>
            <a:ext cx="914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Культурная программа во время проведения Чемпионата мира по летнему биатлону 2017 года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296144" y="1340768"/>
            <a:ext cx="7812360" cy="120032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17.00 – 18.30  </a:t>
            </a:r>
            <a:r>
              <a:rPr lang="ru-RU" b="1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Пл. К. Маркса - Фестиваль-парад детских колясок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«Коляска-сказка»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19.00 – 21.00 </a:t>
            </a:r>
            <a:r>
              <a:rPr lang="ru-RU" b="1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Пл. К. Маркса - Концертная программа «На одной волне»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21.00 – 22.00 </a:t>
            </a:r>
            <a:r>
              <a:rPr lang="ru-RU" b="1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Пл. К. Маркса - </a:t>
            </a:r>
            <a:r>
              <a:rPr lang="ru-RU" b="1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Свето-музыкальное</a:t>
            </a:r>
            <a:r>
              <a:rPr lang="ru-RU" b="1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шоу танцующих фонтанов</a:t>
            </a:r>
          </a:p>
        </p:txBody>
      </p:sp>
      <p:pic>
        <p:nvPicPr>
          <p:cNvPr id="8201" name="Picture 3" descr="F:\мероприятия\2017\презентация Спасской недели\картинки\patterns_lines_light_surface_texture_50437_1920x10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8063" y="1455738"/>
            <a:ext cx="179387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3" descr="F:\мероприятия\2017\презентация Спасской недели\картинки\patterns_lines_light_surface_texture_50437_1920x10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8063" y="1989138"/>
            <a:ext cx="179387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3" descr="F:\мероприятия\2017\презентация Спасской недели\картинки\patterns_lines_light_surface_texture_50437_1920x10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8" y="1311275"/>
            <a:ext cx="7207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Прямоугольник 48"/>
          <p:cNvSpPr>
            <a:spLocks noChangeArrowheads="1"/>
          </p:cNvSpPr>
          <p:nvPr/>
        </p:nvSpPr>
        <p:spPr bwMode="auto">
          <a:xfrm>
            <a:off x="0" y="1157288"/>
            <a:ext cx="9302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800" b="1">
                <a:solidFill>
                  <a:schemeClr val="bg1"/>
                </a:solidFill>
                <a:latin typeface="Calibri" pitchFamily="34" charset="0"/>
              </a:rPr>
              <a:t>25 </a:t>
            </a:r>
          </a:p>
        </p:txBody>
      </p:sp>
      <p:sp>
        <p:nvSpPr>
          <p:cNvPr id="8205" name="Прямоугольник 49"/>
          <p:cNvSpPr>
            <a:spLocks noChangeArrowheads="1"/>
          </p:cNvSpPr>
          <p:nvPr/>
        </p:nvSpPr>
        <p:spPr bwMode="auto">
          <a:xfrm>
            <a:off x="0" y="1743075"/>
            <a:ext cx="8715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августа </a:t>
            </a:r>
          </a:p>
        </p:txBody>
      </p:sp>
      <p:pic>
        <p:nvPicPr>
          <p:cNvPr id="8206" name="Picture 3" descr="F:\мероприятия\2017\презентация Спасской недели\картинки\patterns_lines_light_surface_texture_50437_1920x10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8063" y="2276475"/>
            <a:ext cx="17938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2" descr="G:\мероприятия\2017\презентация Спасской недели\картинки\piaFBQIwmew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2852738"/>
            <a:ext cx="5976937" cy="408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8" name="Picture 2" descr="G:\мероприятия\2017\презентация Спасской недели\картинки\g7PcHhq3SGU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788" y="4581525"/>
            <a:ext cx="2703512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3" descr="C:\Users\Незнаю\Desktop\afde8f039d57530f254daa7d43fa487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788" y="2852738"/>
            <a:ext cx="2703512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>
          <a:xfrm>
            <a:off x="0" y="1340768"/>
            <a:ext cx="9144000" cy="568868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6867" name="Picture 3" descr="G:\мероприятия\2017\презентация Спасской недели\спорт\chai.jpg"/>
          <p:cNvPicPr>
            <a:picLocks noChangeAspect="1" noChangeArrowheads="1"/>
          </p:cNvPicPr>
          <p:nvPr/>
        </p:nvPicPr>
        <p:blipFill>
          <a:blip r:embed="rId3" cstate="print"/>
          <a:srcRect l="20414" r="52818"/>
          <a:stretch>
            <a:fillRect/>
          </a:stretch>
        </p:blipFill>
        <p:spPr bwMode="auto">
          <a:xfrm>
            <a:off x="107504" y="1484784"/>
            <a:ext cx="2160240" cy="5373216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2411760" y="1484784"/>
            <a:ext cx="6624736" cy="525658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56" name="Прямоугольник 9"/>
          <p:cNvSpPr>
            <a:spLocks noChangeArrowheads="1"/>
          </p:cNvSpPr>
          <p:nvPr/>
        </p:nvSpPr>
        <p:spPr bwMode="auto">
          <a:xfrm>
            <a:off x="1331640" y="188640"/>
            <a:ext cx="78123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Calibri" pitchFamily="34" charset="0"/>
              </a:rPr>
              <a:t>СПОРТИВНЫЕ МЕРОПРИЯТИЯ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Calibri" pitchFamily="34" charset="0"/>
              </a:rPr>
              <a:t>Чемпионата мира по летнему биатлону 2017 года </a:t>
            </a:r>
            <a:endParaRPr lang="ru-RU" sz="20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Группа 27"/>
          <p:cNvGrpSpPr/>
          <p:nvPr/>
        </p:nvGrpSpPr>
        <p:grpSpPr>
          <a:xfrm>
            <a:off x="1403648" y="1412776"/>
            <a:ext cx="941388" cy="975480"/>
            <a:chOff x="0" y="1301304"/>
            <a:chExt cx="941388" cy="975480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107504" y="1484784"/>
              <a:ext cx="720000" cy="79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055" name="Прямоугольник 7"/>
            <p:cNvSpPr>
              <a:spLocks noChangeArrowheads="1"/>
            </p:cNvSpPr>
            <p:nvPr/>
          </p:nvSpPr>
          <p:spPr bwMode="auto">
            <a:xfrm>
              <a:off x="0" y="1301304"/>
              <a:ext cx="941388" cy="831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4800" b="1" dirty="0" smtClean="0">
                  <a:solidFill>
                    <a:schemeClr val="bg1"/>
                  </a:solidFill>
                  <a:latin typeface="Calibri" pitchFamily="34" charset="0"/>
                </a:rPr>
                <a:t>2</a:t>
              </a:r>
              <a:r>
                <a:rPr lang="en-US" sz="4800" b="1" dirty="0" smtClean="0">
                  <a:solidFill>
                    <a:schemeClr val="bg1"/>
                  </a:solidFill>
                  <a:latin typeface="Calibri" pitchFamily="34" charset="0"/>
                </a:rPr>
                <a:t>6</a:t>
              </a:r>
              <a:endParaRPr lang="ru-RU" sz="48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057" name="Прямоугольник 24"/>
            <p:cNvSpPr>
              <a:spLocks noChangeArrowheads="1"/>
            </p:cNvSpPr>
            <p:nvPr/>
          </p:nvSpPr>
          <p:spPr bwMode="auto">
            <a:xfrm>
              <a:off x="34925" y="1917254"/>
              <a:ext cx="871538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Calibri" pitchFamily="34" charset="0"/>
                </a:rPr>
                <a:t>августа </a:t>
              </a: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2519792" y="1628800"/>
            <a:ext cx="18000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3794" name="Picture 2" descr="G:\мероприятия\2017\презентация Спасской недели\спорт\w1WDKm9Z_400x4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0"/>
            <a:ext cx="1295872" cy="1295872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2771800" y="1484784"/>
            <a:ext cx="63367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09.30-10.20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ЛБК - Пристрелка (юниорки)</a:t>
            </a:r>
          </a:p>
          <a:p>
            <a:r>
              <a:rPr lang="ru-RU" sz="2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10.30 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ЛБК - Спринт (юниорки)</a:t>
            </a:r>
          </a:p>
          <a:p>
            <a:r>
              <a:rPr lang="ru-RU" sz="21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11.30-11.55 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ЛБК - После окончания гонки: 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Цветочная церемония, Интерактивная программа «ЗРИТЕЛЬ»</a:t>
            </a:r>
          </a:p>
          <a:p>
            <a:r>
              <a:rPr lang="ru-RU" sz="21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12.00-12.50 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ЛБК - Пристрелка (мужчины)</a:t>
            </a:r>
          </a:p>
          <a:p>
            <a:r>
              <a:rPr lang="ru-RU" sz="2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13.00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ЛБК - Спринт (мужчины)</a:t>
            </a:r>
          </a:p>
          <a:p>
            <a:r>
              <a:rPr lang="ru-RU" sz="21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14.00-14.25 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ЛБК - После окончания гонки: 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Цветочная церемония, Интерактивная программа «ЗРИТЕЛЬ»</a:t>
            </a:r>
          </a:p>
          <a:p>
            <a:r>
              <a:rPr lang="ru-RU" sz="21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14.30-15.20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ЛБК - Пристрелка (женщины)</a:t>
            </a:r>
          </a:p>
          <a:p>
            <a:r>
              <a:rPr lang="ru-RU" sz="2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15.30 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ЛБК - Спринт (женщины)</a:t>
            </a:r>
          </a:p>
          <a:p>
            <a:r>
              <a:rPr lang="ru-RU" sz="21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16.30-16.55 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ЛБК - После окончания гонки: 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Цветочная церемония, Интерактивная программа «ЗРИТЕЛЬ»</a:t>
            </a:r>
          </a:p>
          <a:p>
            <a:r>
              <a:rPr lang="ru-RU" sz="21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17.00-17.50 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ЛБК - Пристрелка (юниоры)</a:t>
            </a:r>
          </a:p>
          <a:p>
            <a:r>
              <a:rPr lang="ru-RU" sz="2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18.00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ЛБК - Спринт (юниоры)</a:t>
            </a:r>
          </a:p>
          <a:p>
            <a:r>
              <a:rPr lang="ru-RU" sz="21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19.00-19.30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ЛБК - После окончания гонки: 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Цветочная церемония, Интерактивная программа «ЗРИТЕЛЬ»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519792" y="2276888"/>
            <a:ext cx="18000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19792" y="2924944"/>
            <a:ext cx="18000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19792" y="1988840"/>
            <a:ext cx="18000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519792" y="3212976"/>
            <a:ext cx="18000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519792" y="3573016"/>
            <a:ext cx="18000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519792" y="4149080"/>
            <a:ext cx="18000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519792" y="4509120"/>
            <a:ext cx="18000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519792" y="4869160"/>
            <a:ext cx="18000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519792" y="5445224"/>
            <a:ext cx="18000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519792" y="5805264"/>
            <a:ext cx="18000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519792" y="6093296"/>
            <a:ext cx="18000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>
          <a:xfrm>
            <a:off x="0" y="981075"/>
            <a:ext cx="9144000" cy="6048375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900113" y="1341438"/>
            <a:ext cx="7993062" cy="8636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244" name="Picture 3" descr="F:\мероприятия\2017\презентация Спасской недели\картинки\patterns_lines_light_surface_texture_50437_1920x1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3" descr="F:\мероприятия\2017\презентация Спасской недели\картинки\patterns_lines_light_surface_texture_50437_1920x10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450"/>
            <a:ext cx="91440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Прямоугольник 6"/>
          <p:cNvSpPr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СПАССКИЕ ГУЛЯНИЯ В ЧАЙКОВСКОМ</a:t>
            </a:r>
          </a:p>
        </p:txBody>
      </p:sp>
      <p:sp>
        <p:nvSpPr>
          <p:cNvPr id="10247" name="Прямоугольник 9"/>
          <p:cNvSpPr>
            <a:spLocks noChangeArrowheads="1"/>
          </p:cNvSpPr>
          <p:nvPr/>
        </p:nvSpPr>
        <p:spPr bwMode="auto">
          <a:xfrm>
            <a:off x="0" y="425450"/>
            <a:ext cx="914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Культурная программа во время проведения Чемпионата мира по летнему биатлону 2017 года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31640" y="1268760"/>
            <a:ext cx="7812360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11.30-19.00 </a:t>
            </a: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Пл. К. Маркса, Аллея Славы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- X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IV</a:t>
            </a: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Межрегиональный форум «Русский мир»</a:t>
            </a:r>
          </a:p>
        </p:txBody>
      </p:sp>
      <p:pic>
        <p:nvPicPr>
          <p:cNvPr id="10249" name="Picture 3" descr="F:\мероприятия\2017\презентация Спасской недели\картинки\patterns_lines_light_surface_texture_50437_1920x10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1412875"/>
            <a:ext cx="18097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3" descr="F:\мероприятия\2017\презентация Спасской недели\картинки\patterns_lines_light_surface_texture_50437_1920x10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950" y="1341438"/>
            <a:ext cx="71913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1" name="Прямоугольник 44"/>
          <p:cNvSpPr>
            <a:spLocks noChangeArrowheads="1"/>
          </p:cNvSpPr>
          <p:nvPr/>
        </p:nvSpPr>
        <p:spPr bwMode="auto">
          <a:xfrm>
            <a:off x="25400" y="1196975"/>
            <a:ext cx="9636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800" b="1">
                <a:solidFill>
                  <a:schemeClr val="bg1"/>
                </a:solidFill>
                <a:latin typeface="Calibri" pitchFamily="34" charset="0"/>
              </a:rPr>
              <a:t>26 </a:t>
            </a:r>
          </a:p>
        </p:txBody>
      </p:sp>
      <p:sp>
        <p:nvSpPr>
          <p:cNvPr id="10252" name="Прямоугольник 45"/>
          <p:cNvSpPr>
            <a:spLocks noChangeArrowheads="1"/>
          </p:cNvSpPr>
          <p:nvPr/>
        </p:nvSpPr>
        <p:spPr bwMode="auto">
          <a:xfrm>
            <a:off x="34925" y="1773238"/>
            <a:ext cx="8715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августа </a:t>
            </a:r>
          </a:p>
        </p:txBody>
      </p:sp>
      <p:pic>
        <p:nvPicPr>
          <p:cNvPr id="10253" name="Picture 2" descr="G:\мероприятия\2017\презентация Спасской недели\картинки\gus8G1u6tQ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550" y="2409825"/>
            <a:ext cx="261778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3" descr="G:\мероприятия\2017\презентация Спасской недели\картинки\рус мир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550" y="4221163"/>
            <a:ext cx="89789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5" descr="G:\мероприятия\2017\презентация Спасской недели\картинки\рус мир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1775" y="2409825"/>
            <a:ext cx="2401888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Picture 6" descr="G:\мероприятия\2017\презентация Спасской недели\картинки\img_316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92725" y="2409825"/>
            <a:ext cx="3743325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>
          <a:xfrm>
            <a:off x="0" y="981075"/>
            <a:ext cx="9144000" cy="6048375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900113" y="1341438"/>
            <a:ext cx="8064500" cy="2447925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1268" name="Picture 3" descr="F:\мероприятия\2017\презентация Спасской недели\картинки\patterns_lines_light_surface_texture_50437_1920x1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3" descr="F:\мероприятия\2017\презентация Спасской недели\картинки\patterns_lines_light_surface_texture_50437_1920x10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450"/>
            <a:ext cx="91440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Прямоугольник 6"/>
          <p:cNvSpPr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СПАССКИЕ ГУЛЯНИЯ В ЧАЙКОВСКОМ</a:t>
            </a:r>
          </a:p>
        </p:txBody>
      </p:sp>
      <p:sp>
        <p:nvSpPr>
          <p:cNvPr id="11271" name="Прямоугольник 9"/>
          <p:cNvSpPr>
            <a:spLocks noChangeArrowheads="1"/>
          </p:cNvSpPr>
          <p:nvPr/>
        </p:nvSpPr>
        <p:spPr bwMode="auto">
          <a:xfrm>
            <a:off x="0" y="425450"/>
            <a:ext cx="914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Культурная программа во время проведения Чемпионата мира по летнему биатлону 2017 года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43608" y="1340768"/>
            <a:ext cx="7632848" cy="267765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Аллея Славы: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Работа площадок XI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V</a:t>
            </a: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Межрегионального форума «Русский мир»: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«Калинка-Малинка» (выступления коллективов Межрегионального открытого фестиваля «Спасские напевы»)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«Молодецкие потехи» (традиционные русские единоборства и забавы)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«Живая старина» (встреча-беседа с аутентичными фольклорными исполнителями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Чайковского района)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1273" name="Picture 3" descr="F:\мероприятия\2017\презентация Спасской недели\картинки\patterns_lines_light_surface_texture_50437_1920x10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1341438"/>
            <a:ext cx="71913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Прямоугольник 44"/>
          <p:cNvSpPr>
            <a:spLocks noChangeArrowheads="1"/>
          </p:cNvSpPr>
          <p:nvPr/>
        </p:nvSpPr>
        <p:spPr bwMode="auto">
          <a:xfrm>
            <a:off x="25400" y="1196975"/>
            <a:ext cx="9636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800" b="1">
                <a:solidFill>
                  <a:schemeClr val="bg1"/>
                </a:solidFill>
                <a:latin typeface="Calibri" pitchFamily="34" charset="0"/>
              </a:rPr>
              <a:t>26 </a:t>
            </a:r>
          </a:p>
        </p:txBody>
      </p:sp>
      <p:sp>
        <p:nvSpPr>
          <p:cNvPr id="11275" name="Прямоугольник 45"/>
          <p:cNvSpPr>
            <a:spLocks noChangeArrowheads="1"/>
          </p:cNvSpPr>
          <p:nvPr/>
        </p:nvSpPr>
        <p:spPr bwMode="auto">
          <a:xfrm>
            <a:off x="34925" y="1773238"/>
            <a:ext cx="8715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августа </a:t>
            </a:r>
          </a:p>
        </p:txBody>
      </p:sp>
      <p:pic>
        <p:nvPicPr>
          <p:cNvPr id="11276" name="Picture 3" descr="G:\мероприятия\2017\презентация Спасской недели\картинки\2s2pP15Q8d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738" y="3933825"/>
            <a:ext cx="49720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2" descr="G:\мероприятия\2017\презентация Спасской недели\картинки\1344248611_nalajen_kontakt_so_sredstvami_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3933825"/>
            <a:ext cx="366077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>
          <a:xfrm>
            <a:off x="0" y="981075"/>
            <a:ext cx="9144000" cy="6048375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900113" y="1341438"/>
            <a:ext cx="7993062" cy="2159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2292" name="Picture 3" descr="F:\мероприятия\2017\презентация Спасской недели\картинки\patterns_lines_light_surface_texture_50437_1920x1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3" descr="F:\мероприятия\2017\презентация Спасской недели\картинки\patterns_lines_light_surface_texture_50437_1920x10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450"/>
            <a:ext cx="91440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Прямоугольник 6"/>
          <p:cNvSpPr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СПАССКИЕ ГУЛЯНИЯ В ЧАЙКОВСКОМ</a:t>
            </a:r>
          </a:p>
        </p:txBody>
      </p:sp>
      <p:sp>
        <p:nvSpPr>
          <p:cNvPr id="12295" name="Прямоугольник 9"/>
          <p:cNvSpPr>
            <a:spLocks noChangeArrowheads="1"/>
          </p:cNvSpPr>
          <p:nvPr/>
        </p:nvSpPr>
        <p:spPr bwMode="auto">
          <a:xfrm>
            <a:off x="0" y="425450"/>
            <a:ext cx="914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Культурная программа во время проведения Чемпионата мира по летнему биатлону 2017 года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43608" y="1340768"/>
            <a:ext cx="7632848" cy="212365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Аллея Славы: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Работа площадок XI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V</a:t>
            </a: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Межрегионального форума «Русский мир»: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«</a:t>
            </a:r>
            <a:r>
              <a:rPr lang="ru-RU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Прикамские</a:t>
            </a: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смотрины» конкурс красоты участниц фольклорных ансамблей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«Звени, частушка!» конкурс исполнителей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«Мамина сказка» (детский фольклор)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«Театр Петрушки» (народный театр)</a:t>
            </a:r>
          </a:p>
        </p:txBody>
      </p:sp>
      <p:pic>
        <p:nvPicPr>
          <p:cNvPr id="12297" name="Picture 3" descr="F:\мероприятия\2017\презентация Спасской недели\картинки\patterns_lines_light_surface_texture_50437_1920x10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1341438"/>
            <a:ext cx="71913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8" name="Прямоугольник 44"/>
          <p:cNvSpPr>
            <a:spLocks noChangeArrowheads="1"/>
          </p:cNvSpPr>
          <p:nvPr/>
        </p:nvSpPr>
        <p:spPr bwMode="auto">
          <a:xfrm>
            <a:off x="25400" y="1196975"/>
            <a:ext cx="9636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800" b="1">
                <a:solidFill>
                  <a:schemeClr val="bg1"/>
                </a:solidFill>
                <a:latin typeface="Calibri" pitchFamily="34" charset="0"/>
              </a:rPr>
              <a:t>26 </a:t>
            </a:r>
          </a:p>
        </p:txBody>
      </p:sp>
      <p:sp>
        <p:nvSpPr>
          <p:cNvPr id="12299" name="Прямоугольник 45"/>
          <p:cNvSpPr>
            <a:spLocks noChangeArrowheads="1"/>
          </p:cNvSpPr>
          <p:nvPr/>
        </p:nvSpPr>
        <p:spPr bwMode="auto">
          <a:xfrm>
            <a:off x="34925" y="1773238"/>
            <a:ext cx="8715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августа </a:t>
            </a:r>
          </a:p>
        </p:txBody>
      </p:sp>
      <p:pic>
        <p:nvPicPr>
          <p:cNvPr id="12300" name="Picture 3" descr="G:\мероприятия\2017\презентация Спасской недели\картинки\GwJGvUOxdC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5963" y="3671888"/>
            <a:ext cx="3176587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4" descr="G:\мероприятия\2017\презентация Спасской недели\картинки\TjijznH0vH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3716338"/>
            <a:ext cx="5400675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>
          <a:xfrm>
            <a:off x="0" y="981075"/>
            <a:ext cx="9144000" cy="6048375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900113" y="1341438"/>
            <a:ext cx="7993062" cy="230346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3316" name="Picture 3" descr="F:\мероприятия\2017\презентация Спасской недели\картинки\patterns_lines_light_surface_texture_50437_1920x1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 descr="F:\мероприятия\2017\презентация Спасской недели\картинки\patterns_lines_light_surface_texture_50437_1920x10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450"/>
            <a:ext cx="91440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Прямоугольник 6"/>
          <p:cNvSpPr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СПАССКИЕ ГУЛЯНИЯ В ЧАЙКОВСКОМ</a:t>
            </a:r>
          </a:p>
        </p:txBody>
      </p:sp>
      <p:sp>
        <p:nvSpPr>
          <p:cNvPr id="13319" name="Прямоугольник 9"/>
          <p:cNvSpPr>
            <a:spLocks noChangeArrowheads="1"/>
          </p:cNvSpPr>
          <p:nvPr/>
        </p:nvSpPr>
        <p:spPr bwMode="auto">
          <a:xfrm>
            <a:off x="0" y="425450"/>
            <a:ext cx="914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Культурная программа во время проведения Чемпионата мира по летнему биатлону 2017 года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43608" y="1268760"/>
            <a:ext cx="7632848" cy="240065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Аллея Славы: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Работа площадок XI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V</a:t>
            </a: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Межрегионального форума «Русский мир»: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Ярмарка народных умельцев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«Чайковская слобода» (выставочные комплексы с экспонатами музеев Чайковского района)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«Казачья слобода» (Хуторское казачье общество «Некрасовский»)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Спектакль </a:t>
            </a: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«Ожившие легенды </a:t>
            </a:r>
            <a:r>
              <a:rPr lang="ru-RU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Сайгатки</a:t>
            </a: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Ярмарка национальной кухни</a:t>
            </a:r>
          </a:p>
        </p:txBody>
      </p:sp>
      <p:pic>
        <p:nvPicPr>
          <p:cNvPr id="13321" name="Picture 3" descr="F:\мероприятия\2017\презентация Спасской недели\картинки\patterns_lines_light_surface_texture_50437_1920x10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1341438"/>
            <a:ext cx="71913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Прямоугольник 44"/>
          <p:cNvSpPr>
            <a:spLocks noChangeArrowheads="1"/>
          </p:cNvSpPr>
          <p:nvPr/>
        </p:nvSpPr>
        <p:spPr bwMode="auto">
          <a:xfrm>
            <a:off x="25400" y="1196975"/>
            <a:ext cx="9636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800" b="1">
                <a:solidFill>
                  <a:schemeClr val="bg1"/>
                </a:solidFill>
                <a:latin typeface="Calibri" pitchFamily="34" charset="0"/>
              </a:rPr>
              <a:t>26 </a:t>
            </a:r>
          </a:p>
        </p:txBody>
      </p:sp>
      <p:sp>
        <p:nvSpPr>
          <p:cNvPr id="13323" name="Прямоугольник 45"/>
          <p:cNvSpPr>
            <a:spLocks noChangeArrowheads="1"/>
          </p:cNvSpPr>
          <p:nvPr/>
        </p:nvSpPr>
        <p:spPr bwMode="auto">
          <a:xfrm>
            <a:off x="34925" y="1773238"/>
            <a:ext cx="8715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августа </a:t>
            </a:r>
          </a:p>
        </p:txBody>
      </p:sp>
      <p:pic>
        <p:nvPicPr>
          <p:cNvPr id="13324" name="Picture 3" descr="G:\мероприятия\2017\презентация Спасской недели\картинки\ThF-qnyZTz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9950" y="3762375"/>
            <a:ext cx="216058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4" descr="G:\мероприятия\2017\презентация Спасской недели\картинки\17 стр_1.jpg"/>
          <p:cNvPicPr>
            <a:picLocks noChangeAspect="1" noChangeArrowheads="1"/>
          </p:cNvPicPr>
          <p:nvPr/>
        </p:nvPicPr>
        <p:blipFill>
          <a:blip r:embed="rId7" cstate="print"/>
          <a:srcRect r="7613"/>
          <a:stretch>
            <a:fillRect/>
          </a:stretch>
        </p:blipFill>
        <p:spPr bwMode="auto">
          <a:xfrm>
            <a:off x="7019925" y="3762375"/>
            <a:ext cx="194468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5" descr="G:\мероприятия\2017\презентация Спасской недели\картинки\pUnF6lF10S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950" y="3773488"/>
            <a:ext cx="4392613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>
          <a:xfrm>
            <a:off x="0" y="981075"/>
            <a:ext cx="9144000" cy="6048375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827088" y="1341438"/>
            <a:ext cx="8316912" cy="165576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9220" name="Picture 3" descr="F:\мероприятия\2017\презентация Спасской недели\картинки\patterns_lines_light_surface_texture_50437_1920x1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3" descr="F:\мероприятия\2017\презентация Спасской недели\картинки\patterns_lines_light_surface_texture_50437_1920x10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450"/>
            <a:ext cx="91440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Прямоугольник 6"/>
          <p:cNvSpPr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СПАССКИЕ ГУЛЯНИЯ В ЧАЙКОВСКОМ</a:t>
            </a:r>
          </a:p>
        </p:txBody>
      </p: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0" y="425450"/>
            <a:ext cx="914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Культурная программа во время проведения Чемпионата мира по летнему биатлону 2017 года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87624" y="1268760"/>
            <a:ext cx="8136904" cy="175432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19.00-20.30 </a:t>
            </a: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Пл. К. Маркса - Концертная программа «Душа России</a:t>
            </a: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20.30-21.00</a:t>
            </a: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 </a:t>
            </a: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Пл. К. Маркса -  Медальная церемония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вручения наград по итогам двух соревновательных </a:t>
            </a: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дней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21.00-22.00 </a:t>
            </a: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Пл. К. Маркса - </a:t>
            </a:r>
            <a:r>
              <a:rPr lang="ru-RU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Свето-музыкальное</a:t>
            </a: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шоу танцующих фонтанов</a:t>
            </a:r>
          </a:p>
        </p:txBody>
      </p:sp>
      <p:pic>
        <p:nvPicPr>
          <p:cNvPr id="9225" name="Picture 3" descr="F:\мероприятия\2017\презентация Спасской недели\картинки\patterns_lines_light_surface_texture_50437_1920x10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1412875"/>
            <a:ext cx="179388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3" descr="F:\мероприятия\2017\презентация Спасской недели\картинки\patterns_lines_light_surface_texture_50437_1920x10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988840"/>
            <a:ext cx="179388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3" descr="F:\мероприятия\2017\презентация Спасской недели\картинки\patterns_lines_light_surface_texture_50437_1920x10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2780928"/>
            <a:ext cx="179388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3" descr="F:\мероприятия\2017\презентация Спасской недели\картинки\patterns_lines_light_surface_texture_50437_1920x10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950" y="1341438"/>
            <a:ext cx="71913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9" name="Прямоугольник 44"/>
          <p:cNvSpPr>
            <a:spLocks noChangeArrowheads="1"/>
          </p:cNvSpPr>
          <p:nvPr/>
        </p:nvSpPr>
        <p:spPr bwMode="auto">
          <a:xfrm>
            <a:off x="25400" y="1196975"/>
            <a:ext cx="9636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800" b="1">
                <a:solidFill>
                  <a:schemeClr val="bg1"/>
                </a:solidFill>
                <a:latin typeface="Calibri" pitchFamily="34" charset="0"/>
              </a:rPr>
              <a:t>26 </a:t>
            </a:r>
          </a:p>
        </p:txBody>
      </p:sp>
      <p:sp>
        <p:nvSpPr>
          <p:cNvPr id="9230" name="Прямоугольник 45"/>
          <p:cNvSpPr>
            <a:spLocks noChangeArrowheads="1"/>
          </p:cNvSpPr>
          <p:nvPr/>
        </p:nvSpPr>
        <p:spPr bwMode="auto">
          <a:xfrm>
            <a:off x="28575" y="1773238"/>
            <a:ext cx="8715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августа </a:t>
            </a:r>
          </a:p>
        </p:txBody>
      </p:sp>
      <p:pic>
        <p:nvPicPr>
          <p:cNvPr id="9232" name="Picture 2" descr="G:\мероприятия\2017\презентация Спасской недели\картинки\dBhn_fv4eB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3060700"/>
            <a:ext cx="5616575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4" descr="G:\мероприятия\2017\презентация Спасской недели\картинки\6f4qA_N9nJk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425" y="3068638"/>
            <a:ext cx="3059113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4" name="Picture 5" descr="G:\мероприятия\2017\презентация Спасской недели\картинки\nv0YppY1KaU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425" y="4930775"/>
            <a:ext cx="3059113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>
          <a:xfrm>
            <a:off x="0" y="1340768"/>
            <a:ext cx="9144000" cy="568868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7890" name="Picture 2" descr="G:\мероприятия\2017\презентация Спасской недели\спорт\R6aznK-fIXU.jpg"/>
          <p:cNvPicPr>
            <a:picLocks noChangeAspect="1" noChangeArrowheads="1"/>
          </p:cNvPicPr>
          <p:nvPr/>
        </p:nvPicPr>
        <p:blipFill>
          <a:blip r:embed="rId3" cstate="print"/>
          <a:srcRect l="36365" r="39312"/>
          <a:stretch>
            <a:fillRect/>
          </a:stretch>
        </p:blipFill>
        <p:spPr bwMode="auto">
          <a:xfrm>
            <a:off x="179512" y="1412776"/>
            <a:ext cx="2376264" cy="5480538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2699792" y="1340768"/>
            <a:ext cx="6336704" cy="554461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56" name="Прямоугольник 9"/>
          <p:cNvSpPr>
            <a:spLocks noChangeArrowheads="1"/>
          </p:cNvSpPr>
          <p:nvPr/>
        </p:nvSpPr>
        <p:spPr bwMode="auto">
          <a:xfrm>
            <a:off x="1331640" y="188640"/>
            <a:ext cx="78123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Calibri" pitchFamily="34" charset="0"/>
              </a:rPr>
              <a:t>СПОРТИВНЫЕ МЕРОПРИЯТИЯ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Calibri" pitchFamily="34" charset="0"/>
              </a:rPr>
              <a:t>Чемпионата мира по летнему биатлону 2017 года </a:t>
            </a:r>
            <a:endParaRPr lang="ru-RU" sz="20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Группа 27"/>
          <p:cNvGrpSpPr/>
          <p:nvPr/>
        </p:nvGrpSpPr>
        <p:grpSpPr>
          <a:xfrm>
            <a:off x="1619672" y="1340768"/>
            <a:ext cx="941388" cy="975480"/>
            <a:chOff x="0" y="1301304"/>
            <a:chExt cx="941388" cy="975480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107504" y="1484784"/>
              <a:ext cx="720000" cy="79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055" name="Прямоугольник 7"/>
            <p:cNvSpPr>
              <a:spLocks noChangeArrowheads="1"/>
            </p:cNvSpPr>
            <p:nvPr/>
          </p:nvSpPr>
          <p:spPr bwMode="auto">
            <a:xfrm>
              <a:off x="0" y="1301304"/>
              <a:ext cx="941388" cy="831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4800" b="1" dirty="0" smtClean="0">
                  <a:solidFill>
                    <a:schemeClr val="bg1"/>
                  </a:solidFill>
                  <a:latin typeface="Calibri" pitchFamily="34" charset="0"/>
                </a:rPr>
                <a:t>27</a:t>
              </a:r>
              <a:endParaRPr lang="ru-RU" sz="48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057" name="Прямоугольник 24"/>
            <p:cNvSpPr>
              <a:spLocks noChangeArrowheads="1"/>
            </p:cNvSpPr>
            <p:nvPr/>
          </p:nvSpPr>
          <p:spPr bwMode="auto">
            <a:xfrm>
              <a:off x="34925" y="1917254"/>
              <a:ext cx="871538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Calibri" pitchFamily="34" charset="0"/>
                </a:rPr>
                <a:t>августа </a:t>
              </a: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2915816" y="1484784"/>
            <a:ext cx="18000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3794" name="Picture 2" descr="G:\мероприятия\2017\презентация Спасской недели\спорт\w1WDKm9Z_400x4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0"/>
            <a:ext cx="1295872" cy="1295872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3131840" y="1344825"/>
            <a:ext cx="60841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09.45-10.15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ЛБК - Пристрелка (юниорки)</a:t>
            </a:r>
          </a:p>
          <a:p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10.30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ЛБК -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Персьют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(юниорки) 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После окончания гонки: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Цветочная и медальная церемонии, Интерактивная программа «ЗРИТЕЛЬ»</a:t>
            </a:r>
          </a:p>
          <a:p>
            <a: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12.15-12.45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ЛБК - Пристрелка (мужчины)</a:t>
            </a:r>
          </a:p>
          <a:p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13.00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ЛБК -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Персьют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(мужчины)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После окончания гонки: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Цветочная и медальная церемонии, Интерактивная программа «ЗРИТЕЛЬ»</a:t>
            </a:r>
          </a:p>
          <a:p>
            <a: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14.15-14.45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ЛБК - Пристрелка (женщины)</a:t>
            </a:r>
          </a:p>
          <a:p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15.00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ЛБК -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Персьют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(женщины)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После окончания гонки: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Цветочная и медальная церемонии, Интерактивная программа «ЗРИТЕЛЬ»</a:t>
            </a:r>
          </a:p>
          <a:p>
            <a: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16.15-16.45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ЛБК - Пристрелка (юниоры)</a:t>
            </a:r>
          </a:p>
          <a:p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17.00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ЛБК -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Персьют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(юниоры)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После окончания гонки: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Цветочная и медальная церемонии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После награждения: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Церемония закрытия Чемпионата мира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915816" y="2708920"/>
            <a:ext cx="18000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915816" y="1772832"/>
            <a:ext cx="18000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915816" y="2996952"/>
            <a:ext cx="18000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915816" y="3933056"/>
            <a:ext cx="18000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915816" y="4221088"/>
            <a:ext cx="18000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915816" y="5157192"/>
            <a:ext cx="18000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915816" y="5517232"/>
            <a:ext cx="18000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915816" y="6381344"/>
            <a:ext cx="18000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>
          <a:xfrm>
            <a:off x="0" y="981075"/>
            <a:ext cx="9144000" cy="6048375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971550" y="1341438"/>
            <a:ext cx="7921625" cy="151149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4340" name="Picture 3" descr="F:\мероприятия\2017\презентация Спасской недели\картинки\patterns_lines_light_surface_texture_50437_1920x1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3" descr="F:\мероприятия\2017\презентация Спасской недели\картинки\patterns_lines_light_surface_texture_50437_1920x10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450"/>
            <a:ext cx="91440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Прямоугольник 6"/>
          <p:cNvSpPr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СПАССКИЕ ГУЛЯНИЯ В ЧАЙКОВСКОМ</a:t>
            </a:r>
          </a:p>
        </p:txBody>
      </p:sp>
      <p:sp>
        <p:nvSpPr>
          <p:cNvPr id="14343" name="Прямоугольник 9"/>
          <p:cNvSpPr>
            <a:spLocks noChangeArrowheads="1"/>
          </p:cNvSpPr>
          <p:nvPr/>
        </p:nvSpPr>
        <p:spPr bwMode="auto">
          <a:xfrm>
            <a:off x="0" y="425450"/>
            <a:ext cx="914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Культурная программа во время проведения Чемпионата мира по летнему биатлону 2017 года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71600" y="1268760"/>
            <a:ext cx="7992888" cy="184665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Аллея Славы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I </a:t>
            </a: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Межрегиональный открытый фестиваль национальных культур «Спасские гуляния»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Межмуниципальный открытый фестиваль «Яблочный спас»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dirty="0" smtClean="0"/>
              <a:t> Фестиваль «Мы живем в России»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14345" name="Группа 16"/>
          <p:cNvGrpSpPr>
            <a:grpSpLocks/>
          </p:cNvGrpSpPr>
          <p:nvPr/>
        </p:nvGrpSpPr>
        <p:grpSpPr bwMode="auto">
          <a:xfrm>
            <a:off x="25400" y="1196975"/>
            <a:ext cx="963613" cy="936625"/>
            <a:chOff x="24706" y="1196752"/>
            <a:chExt cx="963725" cy="936104"/>
          </a:xfrm>
        </p:grpSpPr>
        <p:pic>
          <p:nvPicPr>
            <p:cNvPr id="14350" name="Picture 3" descr="F:\мероприятия\2017\презентация Спасской недели\картинки\patterns_lines_light_surface_texture_50437_1920x1080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7504" y="1340768"/>
              <a:ext cx="720080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1" name="Прямоугольник 44"/>
            <p:cNvSpPr>
              <a:spLocks noChangeArrowheads="1"/>
            </p:cNvSpPr>
            <p:nvPr/>
          </p:nvSpPr>
          <p:spPr bwMode="auto">
            <a:xfrm>
              <a:off x="24706" y="1196752"/>
              <a:ext cx="96372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4800" b="1">
                  <a:solidFill>
                    <a:schemeClr val="bg1"/>
                  </a:solidFill>
                  <a:latin typeface="Calibri" pitchFamily="34" charset="0"/>
                </a:rPr>
                <a:t>27 </a:t>
              </a:r>
            </a:p>
          </p:txBody>
        </p:sp>
        <p:sp>
          <p:nvSpPr>
            <p:cNvPr id="14352" name="Прямоугольник 45"/>
            <p:cNvSpPr>
              <a:spLocks noChangeArrowheads="1"/>
            </p:cNvSpPr>
            <p:nvPr/>
          </p:nvSpPr>
          <p:spPr bwMode="auto">
            <a:xfrm>
              <a:off x="35496" y="1772816"/>
              <a:ext cx="87075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>
                  <a:solidFill>
                    <a:schemeClr val="bg1"/>
                  </a:solidFill>
                  <a:latin typeface="Calibri" pitchFamily="34" charset="0"/>
                </a:rPr>
                <a:t>августа </a:t>
              </a:r>
            </a:p>
          </p:txBody>
        </p:sp>
      </p:grpSp>
      <p:pic>
        <p:nvPicPr>
          <p:cNvPr id="14346" name="Picture 3" descr="G:\мероприятия\2017\презентация Спасской недели\картинки\2s2pP15Q8d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4700588"/>
            <a:ext cx="5695950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3" descr="F:\общая папка у марины\_2017_Спасская неделя\лого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2978236"/>
            <a:ext cx="2663849" cy="38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4" descr="G:\мероприятия\2017\презентация Спасской недели\картинки\6iI43FRtqw0.jpg"/>
          <p:cNvPicPr>
            <a:picLocks noChangeAspect="1" noChangeArrowheads="1"/>
          </p:cNvPicPr>
          <p:nvPr/>
        </p:nvPicPr>
        <p:blipFill>
          <a:blip r:embed="rId8" cstate="print"/>
          <a:srcRect t="3044" b="12022"/>
          <a:stretch>
            <a:fillRect/>
          </a:stretch>
        </p:blipFill>
        <p:spPr bwMode="auto">
          <a:xfrm>
            <a:off x="3132138" y="2996952"/>
            <a:ext cx="3095625" cy="152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5" descr="G:\мероприятия\2017\презентация Спасской недели\картинки\HnY3sOF1QQk.jpg"/>
          <p:cNvPicPr>
            <a:picLocks noChangeAspect="1" noChangeArrowheads="1"/>
          </p:cNvPicPr>
          <p:nvPr/>
        </p:nvPicPr>
        <p:blipFill>
          <a:blip r:embed="rId9" cstate="print"/>
          <a:srcRect t="8706"/>
          <a:stretch>
            <a:fillRect/>
          </a:stretch>
        </p:blipFill>
        <p:spPr bwMode="auto">
          <a:xfrm>
            <a:off x="6372225" y="2996952"/>
            <a:ext cx="2520950" cy="152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>
          <a:xfrm>
            <a:off x="0" y="1340768"/>
            <a:ext cx="9144000" cy="568868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079104" y="1484784"/>
            <a:ext cx="7632848" cy="158417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56" name="Прямоугольник 9"/>
          <p:cNvSpPr>
            <a:spLocks noChangeArrowheads="1"/>
          </p:cNvSpPr>
          <p:nvPr/>
        </p:nvSpPr>
        <p:spPr bwMode="auto">
          <a:xfrm>
            <a:off x="1331640" y="188640"/>
            <a:ext cx="78123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Calibri" pitchFamily="34" charset="0"/>
              </a:rPr>
              <a:t>СПОРТИВНЫЕ МЕРОПРИЯТИЯ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Calibri" pitchFamily="34" charset="0"/>
              </a:rPr>
              <a:t>Чемпионата мира по летнему биатлону 2017 года </a:t>
            </a:r>
            <a:endParaRPr lang="ru-RU" sz="20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179512" y="1340768"/>
            <a:ext cx="941388" cy="975480"/>
            <a:chOff x="0" y="1301304"/>
            <a:chExt cx="941388" cy="975480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107504" y="1484784"/>
              <a:ext cx="720000" cy="79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055" name="Прямоугольник 7"/>
            <p:cNvSpPr>
              <a:spLocks noChangeArrowheads="1"/>
            </p:cNvSpPr>
            <p:nvPr/>
          </p:nvSpPr>
          <p:spPr bwMode="auto">
            <a:xfrm>
              <a:off x="0" y="1301304"/>
              <a:ext cx="941388" cy="831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4800" b="1" dirty="0">
                  <a:solidFill>
                    <a:schemeClr val="bg1"/>
                  </a:solidFill>
                  <a:latin typeface="Calibri" pitchFamily="34" charset="0"/>
                </a:rPr>
                <a:t>23</a:t>
              </a:r>
            </a:p>
          </p:txBody>
        </p:sp>
        <p:sp>
          <p:nvSpPr>
            <p:cNvPr id="2057" name="Прямоугольник 24"/>
            <p:cNvSpPr>
              <a:spLocks noChangeArrowheads="1"/>
            </p:cNvSpPr>
            <p:nvPr/>
          </p:nvSpPr>
          <p:spPr bwMode="auto">
            <a:xfrm>
              <a:off x="34925" y="1917254"/>
              <a:ext cx="871538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>
                  <a:solidFill>
                    <a:schemeClr val="bg1"/>
                  </a:solidFill>
                  <a:latin typeface="Calibri" pitchFamily="34" charset="0"/>
                </a:rPr>
                <a:t>августа </a:t>
              </a: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1295128" y="1628800"/>
            <a:ext cx="18000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3794" name="Picture 2" descr="G:\мероприятия\2017\презентация Спасской недели\спорт\w1WDKm9Z_400x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0"/>
            <a:ext cx="1295872" cy="1295872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1511152" y="1484784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11.00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Конференц-зал отеля - Совещание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капитанов команд, выбор жюри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13.00-14.30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ЛБК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Тренировка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(юниоры/юниорки)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15.00-16.30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ЛБК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Тренировка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(мужчины/женщины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295128" y="2348880"/>
            <a:ext cx="18000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295128" y="2780928"/>
            <a:ext cx="18000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3795" name="Picture 3" descr="G:\мероприятия\2017\презентация Спасской недели\спорт\slider_3.jpg"/>
          <p:cNvPicPr>
            <a:picLocks noChangeAspect="1" noChangeArrowheads="1"/>
          </p:cNvPicPr>
          <p:nvPr/>
        </p:nvPicPr>
        <p:blipFill>
          <a:blip r:embed="rId4" cstate="print"/>
          <a:srcRect t="7460" r="12718"/>
          <a:stretch>
            <a:fillRect/>
          </a:stretch>
        </p:blipFill>
        <p:spPr bwMode="auto">
          <a:xfrm>
            <a:off x="72000" y="3333796"/>
            <a:ext cx="9000000" cy="3623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>
          <a:xfrm>
            <a:off x="0" y="981075"/>
            <a:ext cx="9144000" cy="6048375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900113" y="1341438"/>
            <a:ext cx="7993062" cy="79216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5364" name="Picture 3" descr="F:\мероприятия\2017\презентация Спасской недели\картинки\patterns_lines_light_surface_texture_50437_1920x1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 descr="F:\мероприятия\2017\презентация Спасской недели\картинки\patterns_lines_light_surface_texture_50437_1920x10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450"/>
            <a:ext cx="91440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Прямоугольник 6"/>
          <p:cNvSpPr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СПАССКИЕ ГУЛЯНИЯ В ЧАЙКОВСКОМ</a:t>
            </a:r>
          </a:p>
        </p:txBody>
      </p:sp>
      <p:sp>
        <p:nvSpPr>
          <p:cNvPr id="15367" name="Прямоугольник 9"/>
          <p:cNvSpPr>
            <a:spLocks noChangeArrowheads="1"/>
          </p:cNvSpPr>
          <p:nvPr/>
        </p:nvSpPr>
        <p:spPr bwMode="auto">
          <a:xfrm>
            <a:off x="0" y="425450"/>
            <a:ext cx="914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Культурная программа во время проведения Чемпионата мира по летнему биатлону 2017 года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99592" y="1268760"/>
            <a:ext cx="8064896" cy="738664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Аллея Славы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I Межрегиональный Фестиваль национальной кухни</a:t>
            </a:r>
          </a:p>
        </p:txBody>
      </p:sp>
      <p:pic>
        <p:nvPicPr>
          <p:cNvPr id="15369" name="Picture 3" descr="F:\мероприятия\2017\презентация Спасской недели\картинки\patterns_lines_light_surface_texture_50437_1920x10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1341438"/>
            <a:ext cx="71913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Прямоугольник 44"/>
          <p:cNvSpPr>
            <a:spLocks noChangeArrowheads="1"/>
          </p:cNvSpPr>
          <p:nvPr/>
        </p:nvSpPr>
        <p:spPr bwMode="auto">
          <a:xfrm>
            <a:off x="25400" y="1196975"/>
            <a:ext cx="9636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800" b="1">
                <a:solidFill>
                  <a:schemeClr val="bg1"/>
                </a:solidFill>
                <a:latin typeface="Calibri" pitchFamily="34" charset="0"/>
              </a:rPr>
              <a:t>27 </a:t>
            </a:r>
          </a:p>
        </p:txBody>
      </p:sp>
      <p:sp>
        <p:nvSpPr>
          <p:cNvPr id="15371" name="Прямоугольник 45"/>
          <p:cNvSpPr>
            <a:spLocks noChangeArrowheads="1"/>
          </p:cNvSpPr>
          <p:nvPr/>
        </p:nvSpPr>
        <p:spPr bwMode="auto">
          <a:xfrm>
            <a:off x="34925" y="1773238"/>
            <a:ext cx="8715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августа </a:t>
            </a:r>
          </a:p>
        </p:txBody>
      </p:sp>
      <p:pic>
        <p:nvPicPr>
          <p:cNvPr id="15372" name="Picture 4" descr="C:\Users\DNSA\Desktop\спасская неделя\2122-chak-cha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64122" y="2419350"/>
            <a:ext cx="5575078" cy="302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5" descr="C:\Users\DNSA\Desktop\спасская неделя\6a95638058b38a21e58452e6f11b0204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5445125"/>
            <a:ext cx="2540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3" descr="C:\Users\DNSA\Desktop\спасская неделя\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24538" y="5199063"/>
            <a:ext cx="2995612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3" descr="F:\общая папка у марины\_2017_Спасская неделя\лого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389" y="2420888"/>
            <a:ext cx="3046526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>
          <a:xfrm>
            <a:off x="0" y="981075"/>
            <a:ext cx="9144000" cy="6048375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724128" y="3671888"/>
            <a:ext cx="3240485" cy="318611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900113" y="1341438"/>
            <a:ext cx="6480175" cy="208756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6389" name="Picture 3" descr="F:\мероприятия\2017\презентация Спасской недели\картинки\patterns_lines_light_surface_texture_50437_1920x1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3" descr="F:\мероприятия\2017\презентация Спасской недели\картинки\patterns_lines_light_surface_texture_50437_1920x10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450"/>
            <a:ext cx="91440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Прямоугольник 6"/>
          <p:cNvSpPr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СПАССКИЕ ГУЛЯНИЯ В ЧАЙКОВСКОМ</a:t>
            </a:r>
          </a:p>
        </p:txBody>
      </p:sp>
      <p:sp>
        <p:nvSpPr>
          <p:cNvPr id="16392" name="Прямоугольник 9"/>
          <p:cNvSpPr>
            <a:spLocks noChangeArrowheads="1"/>
          </p:cNvSpPr>
          <p:nvPr/>
        </p:nvSpPr>
        <p:spPr bwMode="auto">
          <a:xfrm>
            <a:off x="0" y="425450"/>
            <a:ext cx="914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Культурная программа во время проведения Чемпионата мира по летнему биатлону 2017 года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99592" y="1268760"/>
            <a:ext cx="6552728" cy="240065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Аллея Славы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выставочные комплексы с экспонатами музеев Чайковского района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Книжная выставка </a:t>
            </a: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«Этническая радуга»</a:t>
            </a:r>
            <a:endParaRPr lang="ru-RU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Фото на память «Я в истории»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«Пой гармонь! Звени, частушка!» фестиваль частушек и задорных песен на национальную тематику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6394" name="Picture 3" descr="F:\мероприятия\2017\презентация Спасской недели\картинки\patterns_lines_light_surface_texture_50437_1920x10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1341438"/>
            <a:ext cx="71913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Прямоугольник 44"/>
          <p:cNvSpPr>
            <a:spLocks noChangeArrowheads="1"/>
          </p:cNvSpPr>
          <p:nvPr/>
        </p:nvSpPr>
        <p:spPr bwMode="auto">
          <a:xfrm>
            <a:off x="25400" y="1196975"/>
            <a:ext cx="9636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800" b="1">
                <a:solidFill>
                  <a:schemeClr val="bg1"/>
                </a:solidFill>
                <a:latin typeface="Calibri" pitchFamily="34" charset="0"/>
              </a:rPr>
              <a:t>27 </a:t>
            </a:r>
          </a:p>
        </p:txBody>
      </p:sp>
      <p:sp>
        <p:nvSpPr>
          <p:cNvPr id="16396" name="Прямоугольник 45"/>
          <p:cNvSpPr>
            <a:spLocks noChangeArrowheads="1"/>
          </p:cNvSpPr>
          <p:nvPr/>
        </p:nvSpPr>
        <p:spPr bwMode="auto">
          <a:xfrm>
            <a:off x="34925" y="1773238"/>
            <a:ext cx="8715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августа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796136" y="3717032"/>
            <a:ext cx="33478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Забавы</a:t>
            </a: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, игры, развлечения народов </a:t>
            </a:r>
            <a:r>
              <a:rPr lang="ru-RU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Прикамья</a:t>
            </a:r>
            <a:endParaRPr lang="ru-RU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Этно-кинотеатр</a:t>
            </a:r>
            <a:endParaRPr lang="ru-RU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Библиобус</a:t>
            </a:r>
            <a:endParaRPr lang="ru-RU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Мастер-классы </a:t>
            </a: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прикладного </a:t>
            </a: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творчества </a:t>
            </a:r>
            <a:endParaRPr lang="ru-RU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Спектакль </a:t>
            </a: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«Ожившие легенды </a:t>
            </a:r>
            <a:r>
              <a:rPr lang="ru-RU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Сайгатки</a:t>
            </a: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»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«Казачья слобода</a:t>
            </a: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spc="-3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Фестиваль творчества инвалидов «Вместе мы сила!»</a:t>
            </a:r>
            <a:endParaRPr lang="ru-RU" b="1" spc="-3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6399" name="Picture 3" descr="F:\общая папка у марины\_2017_Спасская неделя\лого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188" y="1341438"/>
            <a:ext cx="1397000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0" name="Picture 16" descr="G:\мероприятия\2017\презентация Спасской недели\картинки\luItHRViVy0.jpg"/>
          <p:cNvPicPr>
            <a:picLocks noChangeAspect="1" noChangeArrowheads="1"/>
          </p:cNvPicPr>
          <p:nvPr/>
        </p:nvPicPr>
        <p:blipFill>
          <a:blip r:embed="rId7" cstate="print"/>
          <a:srcRect l="4000" t="9601" r="7990" b="3989"/>
          <a:stretch>
            <a:fillRect/>
          </a:stretch>
        </p:blipFill>
        <p:spPr bwMode="auto">
          <a:xfrm>
            <a:off x="1691680" y="4427730"/>
            <a:ext cx="3960440" cy="2430270"/>
          </a:xfrm>
          <a:prstGeom prst="rect">
            <a:avLst/>
          </a:prstGeom>
          <a:noFill/>
        </p:spPr>
      </p:pic>
      <p:pic>
        <p:nvPicPr>
          <p:cNvPr id="16397" name="Picture 2" descr="F:\мероприятия\2017\презентация Спасской недели\00002a44.jpg"/>
          <p:cNvPicPr>
            <a:picLocks noChangeAspect="1" noChangeArrowheads="1"/>
          </p:cNvPicPr>
          <p:nvPr/>
        </p:nvPicPr>
        <p:blipFill>
          <a:blip r:embed="rId8" cstate="print">
            <a:lum contrast="10000"/>
          </a:blip>
          <a:srcRect r="25705"/>
          <a:stretch>
            <a:fillRect/>
          </a:stretch>
        </p:blipFill>
        <p:spPr bwMode="auto">
          <a:xfrm>
            <a:off x="179512" y="3573016"/>
            <a:ext cx="1944216" cy="222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>
          <a:xfrm>
            <a:off x="0" y="981075"/>
            <a:ext cx="9144000" cy="6048375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900113" y="1341438"/>
            <a:ext cx="8243887" cy="2015554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6389" name="Picture 3" descr="F:\мероприятия\2017\презентация Спасской недели\картинки\patterns_lines_light_surface_texture_50437_1920x1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3" descr="F:\мероприятия\2017\презентация Спасской недели\картинки\patterns_lines_light_surface_texture_50437_1920x10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450"/>
            <a:ext cx="91440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Прямоугольник 6"/>
          <p:cNvSpPr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СПАССКИЕ ГУЛЯНИЯ В ЧАЙКОВСКОМ</a:t>
            </a:r>
          </a:p>
        </p:txBody>
      </p:sp>
      <p:sp>
        <p:nvSpPr>
          <p:cNvPr id="16392" name="Прямоугольник 9"/>
          <p:cNvSpPr>
            <a:spLocks noChangeArrowheads="1"/>
          </p:cNvSpPr>
          <p:nvPr/>
        </p:nvSpPr>
        <p:spPr bwMode="auto">
          <a:xfrm>
            <a:off x="0" y="425450"/>
            <a:ext cx="914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Культурная программа во время проведения Чемпионата мира по летнему биатлону 2017 года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99592" y="1268760"/>
            <a:ext cx="8244408" cy="203132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19.00-21.00 </a:t>
            </a: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Пл. </a:t>
            </a: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Карла Маркса - Большой </a:t>
            </a: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оркестровый вечер для жителей и гостей г. Чайковский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- </a:t>
            </a: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Симфонический оркестр Пермского академического театра оперы </a:t>
            </a: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и балета</a:t>
            </a: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, дирижер Валерий Платонов;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- </a:t>
            </a: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Пермский губернский оркестр под упр. Евгения </a:t>
            </a:r>
            <a:r>
              <a:rPr lang="ru-RU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Тверетинова</a:t>
            </a:r>
            <a:endParaRPr lang="ru-RU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21.00-22.00 </a:t>
            </a: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Пл. </a:t>
            </a: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Карла Маркса - «</a:t>
            </a: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Музыкальная волна</a:t>
            </a: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» </a:t>
            </a:r>
            <a:r>
              <a:rPr lang="ru-RU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Свето-музыкальное</a:t>
            </a: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шоу танцующих фонтанов</a:t>
            </a:r>
          </a:p>
        </p:txBody>
      </p:sp>
      <p:pic>
        <p:nvPicPr>
          <p:cNvPr id="16394" name="Picture 3" descr="F:\мероприятия\2017\презентация Спасской недели\картинки\patterns_lines_light_surface_texture_50437_1920x10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1341438"/>
            <a:ext cx="71913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Прямоугольник 44"/>
          <p:cNvSpPr>
            <a:spLocks noChangeArrowheads="1"/>
          </p:cNvSpPr>
          <p:nvPr/>
        </p:nvSpPr>
        <p:spPr bwMode="auto">
          <a:xfrm>
            <a:off x="25400" y="1196975"/>
            <a:ext cx="9636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800" b="1">
                <a:solidFill>
                  <a:schemeClr val="bg1"/>
                </a:solidFill>
                <a:latin typeface="Calibri" pitchFamily="34" charset="0"/>
              </a:rPr>
              <a:t>27 </a:t>
            </a:r>
          </a:p>
        </p:txBody>
      </p:sp>
      <p:sp>
        <p:nvSpPr>
          <p:cNvPr id="16396" name="Прямоугольник 45"/>
          <p:cNvSpPr>
            <a:spLocks noChangeArrowheads="1"/>
          </p:cNvSpPr>
          <p:nvPr/>
        </p:nvSpPr>
        <p:spPr bwMode="auto">
          <a:xfrm>
            <a:off x="34925" y="1773238"/>
            <a:ext cx="8715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августа </a:t>
            </a:r>
          </a:p>
        </p:txBody>
      </p:sp>
      <p:pic>
        <p:nvPicPr>
          <p:cNvPr id="38914" name="Picture 2" descr="G:\мероприятия\2017\презентация Спасской недели\картинки\fcqQ-PpTw0s.jpg"/>
          <p:cNvPicPr>
            <a:picLocks noChangeAspect="1" noChangeArrowheads="1"/>
          </p:cNvPicPr>
          <p:nvPr/>
        </p:nvPicPr>
        <p:blipFill>
          <a:blip r:embed="rId6" cstate="print"/>
          <a:srcRect t="5334" b="44933"/>
          <a:stretch>
            <a:fillRect/>
          </a:stretch>
        </p:blipFill>
        <p:spPr bwMode="auto">
          <a:xfrm>
            <a:off x="72000" y="3528392"/>
            <a:ext cx="9000000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>
          <a:xfrm>
            <a:off x="0" y="981075"/>
            <a:ext cx="9144000" cy="6048375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51" name="Picture 3" descr="F:\мероприятия\2017\презентация Спасской недели\картинки\patterns_lines_light_surface_texture_50437_1920x1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3" descr="F:\мероприятия\2017\презентация Спасской недели\картинки\patterns_lines_light_surface_texture_50437_1920x10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450"/>
            <a:ext cx="91440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Прямоугольник 6"/>
          <p:cNvSpPr>
            <a:spLocks noChangeArrowheads="1"/>
          </p:cNvSpPr>
          <p:nvPr/>
        </p:nvSpPr>
        <p:spPr bwMode="auto">
          <a:xfrm>
            <a:off x="0" y="-2542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Calibri" pitchFamily="34" charset="0"/>
              </a:rPr>
              <a:t>СПАССКИЕ ГУЛЯНИЯ В ЧАЙКОВСКОМ</a:t>
            </a:r>
          </a:p>
        </p:txBody>
      </p:sp>
      <p:pic>
        <p:nvPicPr>
          <p:cNvPr id="2054" name="Picture 3" descr="F:\мероприятия\2017\презентация Спасской недели\картинки\patterns_lines_light_surface_texture_50437_1920x10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1341438"/>
            <a:ext cx="71913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Прямоугольник 7"/>
          <p:cNvSpPr>
            <a:spLocks noChangeArrowheads="1"/>
          </p:cNvSpPr>
          <p:nvPr/>
        </p:nvSpPr>
        <p:spPr bwMode="auto">
          <a:xfrm>
            <a:off x="0" y="1157288"/>
            <a:ext cx="9413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chemeClr val="bg1"/>
                </a:solidFill>
                <a:latin typeface="Calibri" pitchFamily="34" charset="0"/>
              </a:rPr>
              <a:t>23</a:t>
            </a:r>
          </a:p>
        </p:txBody>
      </p:sp>
      <p:sp>
        <p:nvSpPr>
          <p:cNvPr id="2056" name="Прямоугольник 9"/>
          <p:cNvSpPr>
            <a:spLocks noChangeArrowheads="1"/>
          </p:cNvSpPr>
          <p:nvPr/>
        </p:nvSpPr>
        <p:spPr bwMode="auto">
          <a:xfrm>
            <a:off x="0" y="425450"/>
            <a:ext cx="914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Calibri" pitchFamily="34" charset="0"/>
              </a:rPr>
              <a:t>Культурная программа во время проведения Чемпионата мира по летнему биатлону 2017 года </a:t>
            </a:r>
          </a:p>
        </p:txBody>
      </p:sp>
      <p:sp>
        <p:nvSpPr>
          <p:cNvPr id="2057" name="Прямоугольник 24"/>
          <p:cNvSpPr>
            <a:spLocks noChangeArrowheads="1"/>
          </p:cNvSpPr>
          <p:nvPr/>
        </p:nvSpPr>
        <p:spPr bwMode="auto">
          <a:xfrm>
            <a:off x="34925" y="1773238"/>
            <a:ext cx="8715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августа </a:t>
            </a:r>
          </a:p>
        </p:txBody>
      </p:sp>
      <p:pic>
        <p:nvPicPr>
          <p:cNvPr id="2058" name="Picture 4" descr="F:\мероприятия\2017\презентация Спасской недели\места проведения\X6uZXa00RsQ.jpg"/>
          <p:cNvPicPr>
            <a:picLocks noChangeAspect="1" noChangeArrowheads="1"/>
          </p:cNvPicPr>
          <p:nvPr/>
        </p:nvPicPr>
        <p:blipFill>
          <a:blip r:embed="rId6" cstate="print"/>
          <a:srcRect t="19953" b="12918"/>
          <a:stretch>
            <a:fillRect/>
          </a:stretch>
        </p:blipFill>
        <p:spPr bwMode="auto">
          <a:xfrm>
            <a:off x="179388" y="4149080"/>
            <a:ext cx="6408737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Прямоугольник 42"/>
          <p:cNvSpPr/>
          <p:nvPr/>
        </p:nvSpPr>
        <p:spPr>
          <a:xfrm>
            <a:off x="900113" y="1341438"/>
            <a:ext cx="4175944" cy="259161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23424" y="1340768"/>
            <a:ext cx="3888432" cy="258532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19.00-20.00 </a:t>
            </a: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Стадион «Энергия» - </a:t>
            </a: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вход на стадион «Энергия»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19.30-20.00 </a:t>
            </a: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Стадион «Энергия» </a:t>
            </a: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</a:t>
            </a:r>
            <a:r>
              <a:rPr lang="ru-RU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флешмоб</a:t>
            </a: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со зрителями на трибунах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20.00-21.15 </a:t>
            </a: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Стадион «Энергия» - Церемония открытия Чемпионата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21.30-23.00 </a:t>
            </a: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Пл. К. Маркса - </a:t>
            </a:r>
            <a:r>
              <a:rPr lang="ru-RU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Открытие</a:t>
            </a: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музыкального фонтана </a:t>
            </a:r>
          </a:p>
        </p:txBody>
      </p:sp>
      <p:pic>
        <p:nvPicPr>
          <p:cNvPr id="2061" name="Picture 4" descr="C:\Users\DNSA\Desktop\спасская неделя\i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28671" y="1340768"/>
            <a:ext cx="367086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3" descr="F:\мероприятия\2017\презентация Спасской недели\картинки\patterns_lines_light_surface_texture_50437_1920x108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575" y="1484313"/>
            <a:ext cx="179388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3" descr="F:\мероприятия\2017\презентация Спасской недели\картинки\patterns_lines_light_surface_texture_50437_1920x108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575" y="1989138"/>
            <a:ext cx="179388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2" descr="F:\мероприятия\2017\презентация Спасской недели\места проведения\0_786c2_8c48b4e_X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025" y="4076700"/>
            <a:ext cx="2195513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3" descr="F:\мероприятия\2017\презентация Спасской недели\места проведения\fSyIRElY8dc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04025" y="5622925"/>
            <a:ext cx="2195513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F:\мероприятия\2017\презентация Спасской недели\картинки\patterns_lines_light_surface_texture_50437_1920x108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575" y="2852936"/>
            <a:ext cx="179388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F:\мероприятия\2017\презентация Спасской недели\картинки\patterns_lines_light_surface_texture_50437_1920x108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575" y="3356992"/>
            <a:ext cx="179388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>
          <a:xfrm>
            <a:off x="0" y="1340768"/>
            <a:ext cx="9144000" cy="568868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079104" y="1412776"/>
            <a:ext cx="7632848" cy="158417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56" name="Прямоугольник 9"/>
          <p:cNvSpPr>
            <a:spLocks noChangeArrowheads="1"/>
          </p:cNvSpPr>
          <p:nvPr/>
        </p:nvSpPr>
        <p:spPr bwMode="auto">
          <a:xfrm>
            <a:off x="1331640" y="188640"/>
            <a:ext cx="78123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Calibri" pitchFamily="34" charset="0"/>
              </a:rPr>
              <a:t>СПОРТИВНЫЕ МЕРОПРИЯТИЯ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Calibri" pitchFamily="34" charset="0"/>
              </a:rPr>
              <a:t>Чемпионата мира по летнему биатлону 2017 года </a:t>
            </a:r>
            <a:endParaRPr lang="ru-RU" sz="20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Группа 27"/>
          <p:cNvGrpSpPr/>
          <p:nvPr/>
        </p:nvGrpSpPr>
        <p:grpSpPr>
          <a:xfrm>
            <a:off x="179512" y="1268760"/>
            <a:ext cx="941388" cy="975480"/>
            <a:chOff x="0" y="1301304"/>
            <a:chExt cx="941388" cy="975480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107504" y="1484784"/>
              <a:ext cx="720000" cy="79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055" name="Прямоугольник 7"/>
            <p:cNvSpPr>
              <a:spLocks noChangeArrowheads="1"/>
            </p:cNvSpPr>
            <p:nvPr/>
          </p:nvSpPr>
          <p:spPr bwMode="auto">
            <a:xfrm>
              <a:off x="0" y="1301304"/>
              <a:ext cx="941388" cy="831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4800" b="1" dirty="0" smtClean="0">
                  <a:solidFill>
                    <a:schemeClr val="bg1"/>
                  </a:solidFill>
                  <a:latin typeface="Calibri" pitchFamily="34" charset="0"/>
                </a:rPr>
                <a:t>24</a:t>
              </a:r>
              <a:endParaRPr lang="ru-RU" sz="48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057" name="Прямоугольник 24"/>
            <p:cNvSpPr>
              <a:spLocks noChangeArrowheads="1"/>
            </p:cNvSpPr>
            <p:nvPr/>
          </p:nvSpPr>
          <p:spPr bwMode="auto">
            <a:xfrm>
              <a:off x="34925" y="1917254"/>
              <a:ext cx="871538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Calibri" pitchFamily="34" charset="0"/>
                </a:rPr>
                <a:t>августа </a:t>
              </a: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1313384" y="1556792"/>
            <a:ext cx="18000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3794" name="Picture 2" descr="G:\мероприятия\2017\презентация Спасской недели\спорт\w1WDKm9Z_400x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0"/>
            <a:ext cx="1295872" cy="1295872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1511152" y="1412776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10.00 -12.00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ЛБК - Официальная тренировка (юниоры/юниорки)</a:t>
            </a:r>
          </a:p>
          <a:p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13.00-15.00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ЛБК - Официальная тренировка (мужчины/женщины)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313384" y="2276872"/>
            <a:ext cx="18000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4818" name="Picture 2" descr="G:\мероприятия\2017\презентация Спасской недели\спорт\C-zibnyXsAAipeC.jpg"/>
          <p:cNvPicPr>
            <a:picLocks noChangeAspect="1" noChangeArrowheads="1"/>
          </p:cNvPicPr>
          <p:nvPr/>
        </p:nvPicPr>
        <p:blipFill>
          <a:blip r:embed="rId4" cstate="print"/>
          <a:srcRect t="13639" b="12915"/>
          <a:stretch>
            <a:fillRect/>
          </a:stretch>
        </p:blipFill>
        <p:spPr bwMode="auto">
          <a:xfrm>
            <a:off x="72000" y="3140968"/>
            <a:ext cx="9000000" cy="3717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>
          <a:xfrm>
            <a:off x="0" y="981075"/>
            <a:ext cx="9144000" cy="6048375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075" name="Picture 3" descr="F:\мероприятия\2017\презентация Спасской недели\картинки\patterns_lines_light_surface_texture_50437_1920x1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3" descr="F:\мероприятия\2017\презентация Спасской недели\картинки\patterns_lines_light_surface_texture_50437_1920x10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450"/>
            <a:ext cx="91440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Прямоугольник 6"/>
          <p:cNvSpPr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СПАССКИЕ ГУЛЯНИЯ В ЧАЙКОВСКОМ</a:t>
            </a:r>
          </a:p>
        </p:txBody>
      </p:sp>
      <p:sp>
        <p:nvSpPr>
          <p:cNvPr id="3078" name="Прямоугольник 9"/>
          <p:cNvSpPr>
            <a:spLocks noChangeArrowheads="1"/>
          </p:cNvSpPr>
          <p:nvPr/>
        </p:nvSpPr>
        <p:spPr bwMode="auto">
          <a:xfrm>
            <a:off x="0" y="425450"/>
            <a:ext cx="914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Культурная программа во время проведения Чемпионата мира по летнему биатлону 2017 года 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070225" y="1412875"/>
            <a:ext cx="2941638" cy="2016125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430662" y="1340768"/>
            <a:ext cx="2653506" cy="203132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8.00-18.00 </a:t>
            </a:r>
            <a:r>
              <a:rPr lang="ru-RU" b="1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Дворец Молодежи - Фестиваль «</a:t>
            </a:r>
            <a:r>
              <a:rPr lang="ru-RU" b="1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Прикамская</a:t>
            </a:r>
            <a:r>
              <a:rPr lang="ru-RU" b="1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кухня»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18.00-18.30</a:t>
            </a:r>
            <a:r>
              <a:rPr lang="ru-RU" b="1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Пл. К. Маркса - презентация «Бутерброд – чемпион»</a:t>
            </a:r>
          </a:p>
        </p:txBody>
      </p:sp>
      <p:pic>
        <p:nvPicPr>
          <p:cNvPr id="3081" name="Picture 3" descr="F:\мероприятия\2017\презентация Спасской недели\картинки\patterns_lines_light_surface_texture_50437_1920x10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88" y="1484313"/>
            <a:ext cx="179387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3" descr="F:\мероприятия\2017\презентация Спасской недели\картинки\patterns_lines_light_surface_texture_50437_1920x10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88" y="2276475"/>
            <a:ext cx="17938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3" descr="F:\мероприятия\2017\презентация Спасской недели\картинки\patterns_lines_light_surface_texture_50437_1920x10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78063" y="1412875"/>
            <a:ext cx="7207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Прямоугольник 44"/>
          <p:cNvSpPr>
            <a:spLocks noChangeArrowheads="1"/>
          </p:cNvSpPr>
          <p:nvPr/>
        </p:nvSpPr>
        <p:spPr bwMode="auto">
          <a:xfrm>
            <a:off x="2195513" y="1268413"/>
            <a:ext cx="9636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800" b="1">
                <a:solidFill>
                  <a:schemeClr val="bg1"/>
                </a:solidFill>
                <a:latin typeface="Calibri" pitchFamily="34" charset="0"/>
              </a:rPr>
              <a:t>24 </a:t>
            </a:r>
          </a:p>
        </p:txBody>
      </p:sp>
      <p:sp>
        <p:nvSpPr>
          <p:cNvPr id="3085" name="Прямоугольник 45"/>
          <p:cNvSpPr>
            <a:spLocks noChangeArrowheads="1"/>
          </p:cNvSpPr>
          <p:nvPr/>
        </p:nvSpPr>
        <p:spPr bwMode="auto">
          <a:xfrm>
            <a:off x="2200275" y="1844675"/>
            <a:ext cx="869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августа </a:t>
            </a:r>
          </a:p>
        </p:txBody>
      </p:sp>
      <p:pic>
        <p:nvPicPr>
          <p:cNvPr id="3086" name="Picture 12" descr="F:\мероприятия\2017\презентация Спасской недели\30052017\image_142325576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5" y="3644900"/>
            <a:ext cx="8893175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0" descr="F:\мероприятия\2017\презентация Спасской недели\08062017\592927b41193028dd4d1ad34a99505b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413" y="1412875"/>
            <a:ext cx="20161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11" descr="F:\мероприятия\2017\презентация Спасской недели\08062017\423486b18b84932776a585d986713fcc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325" y="1412875"/>
            <a:ext cx="28797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>
          <a:xfrm>
            <a:off x="0" y="981075"/>
            <a:ext cx="9144000" cy="6048375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900113" y="1341438"/>
            <a:ext cx="8064500" cy="151149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100" name="Picture 3" descr="F:\мероприятия\2017\презентация Спасской недели\картинки\patterns_lines_light_surface_texture_50437_1920x1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3" descr="F:\мероприятия\2017\презентация Спасской недели\картинки\patterns_lines_light_surface_texture_50437_1920x10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450"/>
            <a:ext cx="91440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Прямоугольник 6"/>
          <p:cNvSpPr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СПАССКИЕ ГУЛЯНИЯ В ЧАЙКОВСКОМ</a:t>
            </a:r>
          </a:p>
        </p:txBody>
      </p:sp>
      <p:sp>
        <p:nvSpPr>
          <p:cNvPr id="4103" name="Прямоугольник 9"/>
          <p:cNvSpPr>
            <a:spLocks noChangeArrowheads="1"/>
          </p:cNvSpPr>
          <p:nvPr/>
        </p:nvSpPr>
        <p:spPr bwMode="auto">
          <a:xfrm>
            <a:off x="0" y="425450"/>
            <a:ext cx="914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Культурная программа во время проведения Чемпионата мира по летнему биатлону 2017 года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31640" y="1340768"/>
            <a:ext cx="7812360" cy="147732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18.00-20.00 </a:t>
            </a:r>
            <a:r>
              <a:rPr lang="ru-RU" b="1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Пл. К. Маркса - Концертная программа «Музыкальный экспресс»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20.00-21.00 </a:t>
            </a:r>
            <a:r>
              <a:rPr lang="ru-RU" b="1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Пл. К. Маркса - концертная программа «Чайковский бит»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21.00-22.00 </a:t>
            </a:r>
            <a:r>
              <a:rPr lang="ru-RU" b="1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Пл. К. Маркса - </a:t>
            </a:r>
            <a:r>
              <a:rPr lang="ru-RU" b="1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Свето-музыкальное</a:t>
            </a:r>
            <a:r>
              <a:rPr lang="ru-RU" b="1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шоу танцующих </a:t>
            </a:r>
            <a:r>
              <a:rPr lang="ru-RU" b="1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фонтанов «Музыкальная волна» </a:t>
            </a:r>
            <a:endParaRPr lang="ru-RU" b="1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105" name="Picture 3" descr="F:\мероприятия\2017\презентация Спасской недели\картинки\patterns_lines_light_surface_texture_50437_1920x10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1484313"/>
            <a:ext cx="1809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3" descr="F:\мероприятия\2017\презентация Спасской недели\картинки\patterns_lines_light_surface_texture_50437_1920x10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2276475"/>
            <a:ext cx="18097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3" descr="F:\мероприятия\2017\презентация Спасской недели\картинки\patterns_lines_light_surface_texture_50437_1920x10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1989138"/>
            <a:ext cx="1809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3" descr="F:\мероприятия\2017\презентация Спасской недели\картинки\patterns_lines_light_surface_texture_50437_1920x10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950" y="1412875"/>
            <a:ext cx="71913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9" name="Прямоугольник 44"/>
          <p:cNvSpPr>
            <a:spLocks noChangeArrowheads="1"/>
          </p:cNvSpPr>
          <p:nvPr/>
        </p:nvSpPr>
        <p:spPr bwMode="auto">
          <a:xfrm>
            <a:off x="25400" y="1341438"/>
            <a:ext cx="9636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800" b="1">
                <a:solidFill>
                  <a:schemeClr val="bg1"/>
                </a:solidFill>
                <a:latin typeface="Calibri" pitchFamily="34" charset="0"/>
              </a:rPr>
              <a:t>24 </a:t>
            </a:r>
          </a:p>
        </p:txBody>
      </p:sp>
      <p:sp>
        <p:nvSpPr>
          <p:cNvPr id="4110" name="Прямоугольник 45"/>
          <p:cNvSpPr>
            <a:spLocks noChangeArrowheads="1"/>
          </p:cNvSpPr>
          <p:nvPr/>
        </p:nvSpPr>
        <p:spPr bwMode="auto">
          <a:xfrm>
            <a:off x="34925" y="1844675"/>
            <a:ext cx="8715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августа </a:t>
            </a:r>
          </a:p>
        </p:txBody>
      </p:sp>
      <p:pic>
        <p:nvPicPr>
          <p:cNvPr id="4111" name="Picture 3" descr="C:\Users\Незнаю\Desktop\afde8f039d57530f254daa7d43fa487e.jpg"/>
          <p:cNvPicPr>
            <a:picLocks noChangeAspect="1" noChangeArrowheads="1"/>
          </p:cNvPicPr>
          <p:nvPr/>
        </p:nvPicPr>
        <p:blipFill>
          <a:blip r:embed="rId7" cstate="print"/>
          <a:srcRect t="7129"/>
          <a:stretch>
            <a:fillRect/>
          </a:stretch>
        </p:blipFill>
        <p:spPr bwMode="auto">
          <a:xfrm>
            <a:off x="179388" y="3068960"/>
            <a:ext cx="7272337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4" descr="C:\Users\DNSA\Desktop\спасская неделя\i (1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4525" y="2997200"/>
            <a:ext cx="32385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>
          <a:xfrm>
            <a:off x="0" y="981075"/>
            <a:ext cx="9144000" cy="6048375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123" name="Picture 3" descr="F:\мероприятия\2017\презентация Спасской недели\картинки\patterns_lines_light_surface_texture_50437_1920x1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3" descr="F:\мероприятия\2017\презентация Спасской недели\картинки\patterns_lines_light_surface_texture_50437_1920x10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450"/>
            <a:ext cx="91440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Прямоугольник 6"/>
          <p:cNvSpPr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СПАССКИЕ ГУЛЯНИЯ В ЧАЙКОВСКОМ</a:t>
            </a:r>
          </a:p>
        </p:txBody>
      </p:sp>
      <p:sp>
        <p:nvSpPr>
          <p:cNvPr id="5126" name="Прямоугольник 9"/>
          <p:cNvSpPr>
            <a:spLocks noChangeArrowheads="1"/>
          </p:cNvSpPr>
          <p:nvPr/>
        </p:nvSpPr>
        <p:spPr bwMode="auto">
          <a:xfrm>
            <a:off x="0" y="425450"/>
            <a:ext cx="914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Культурная программа во время проведения Чемпионата мира по летнему биатлону 2017 года </a:t>
            </a:r>
          </a:p>
        </p:txBody>
      </p:sp>
      <p:pic>
        <p:nvPicPr>
          <p:cNvPr id="5127" name="Picture 9" descr="F:\мероприятия\2017\презентация Спасской недели\08062017\7aac943bb992b5ce6c82b7c45a403d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2565400"/>
            <a:ext cx="4176712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900113" y="1412875"/>
            <a:ext cx="7993062" cy="936005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331640" y="1412776"/>
            <a:ext cx="6624736" cy="92333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17.00-19.00 </a:t>
            </a:r>
            <a:r>
              <a:rPr lang="ru-RU" b="1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Парк культуры и </a:t>
            </a:r>
            <a:r>
              <a:rPr lang="ru-RU" b="1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отдыха – «Бег в ползунках» </a:t>
            </a:r>
            <a:endParaRPr lang="ru-RU" b="1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V </a:t>
            </a:r>
            <a:r>
              <a:rPr lang="ru-RU" b="1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городские соревнования по забегам ползунков и ходунков. </a:t>
            </a:r>
            <a:endParaRPr lang="ru-RU" b="1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Развлекательная программа для детей и родителей.</a:t>
            </a:r>
            <a:endParaRPr lang="ru-RU" b="1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130" name="Picture 3" descr="F:\мероприятия\2017\презентация Спасской недели\картинки\patterns_lines_light_surface_texture_50437_1920x10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2988" y="1557338"/>
            <a:ext cx="1809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3" descr="F:\мероприятия\2017\презентация Спасской недели\картинки\patterns_lines_light_surface_texture_50437_1920x108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950" y="1412875"/>
            <a:ext cx="71913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2" name="Прямоугольник 44"/>
          <p:cNvSpPr>
            <a:spLocks noChangeArrowheads="1"/>
          </p:cNvSpPr>
          <p:nvPr/>
        </p:nvSpPr>
        <p:spPr bwMode="auto">
          <a:xfrm>
            <a:off x="25400" y="1268413"/>
            <a:ext cx="9636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800" b="1">
                <a:solidFill>
                  <a:schemeClr val="bg1"/>
                </a:solidFill>
                <a:latin typeface="Calibri" pitchFamily="34" charset="0"/>
              </a:rPr>
              <a:t>24 </a:t>
            </a:r>
          </a:p>
        </p:txBody>
      </p:sp>
      <p:sp>
        <p:nvSpPr>
          <p:cNvPr id="5133" name="Прямоугольник 45"/>
          <p:cNvSpPr>
            <a:spLocks noChangeArrowheads="1"/>
          </p:cNvSpPr>
          <p:nvPr/>
        </p:nvSpPr>
        <p:spPr bwMode="auto">
          <a:xfrm>
            <a:off x="34925" y="1844675"/>
            <a:ext cx="8715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августа </a:t>
            </a:r>
          </a:p>
        </p:txBody>
      </p:sp>
      <p:pic>
        <p:nvPicPr>
          <p:cNvPr id="5134" name="Picture 2" descr="G:\мероприятия\2017\презентация Спасской недели\картинки\d1eecba964d06b2cec5d8b8f5b5c84d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0563" y="2530475"/>
            <a:ext cx="4464050" cy="4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>
          <a:xfrm>
            <a:off x="0" y="1340768"/>
            <a:ext cx="9144000" cy="568868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5842" name="Picture 2" descr="G:\мероприятия\2017\презентация Спасской недели\спорт\cSdX7dUk2rU.jpg"/>
          <p:cNvPicPr>
            <a:picLocks noChangeAspect="1" noChangeArrowheads="1"/>
          </p:cNvPicPr>
          <p:nvPr/>
        </p:nvPicPr>
        <p:blipFill>
          <a:blip r:embed="rId3" cstate="print"/>
          <a:srcRect l="33827" r="31911"/>
          <a:stretch>
            <a:fillRect/>
          </a:stretch>
        </p:blipFill>
        <p:spPr bwMode="auto">
          <a:xfrm>
            <a:off x="144016" y="1464623"/>
            <a:ext cx="2771800" cy="5393377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3059832" y="1412776"/>
            <a:ext cx="5904656" cy="544522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56" name="Прямоугольник 9"/>
          <p:cNvSpPr>
            <a:spLocks noChangeArrowheads="1"/>
          </p:cNvSpPr>
          <p:nvPr/>
        </p:nvSpPr>
        <p:spPr bwMode="auto">
          <a:xfrm>
            <a:off x="1331640" y="188640"/>
            <a:ext cx="78123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Calibri" pitchFamily="34" charset="0"/>
              </a:rPr>
              <a:t>СПОРТИВНЫЕ МЕРОПРИЯТИЯ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Calibri" pitchFamily="34" charset="0"/>
              </a:rPr>
              <a:t>Чемпионата мира по летнему биатлону 2017 года </a:t>
            </a:r>
            <a:endParaRPr lang="ru-RU" sz="20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Группа 27"/>
          <p:cNvGrpSpPr/>
          <p:nvPr/>
        </p:nvGrpSpPr>
        <p:grpSpPr>
          <a:xfrm>
            <a:off x="1902420" y="1373400"/>
            <a:ext cx="941388" cy="975480"/>
            <a:chOff x="0" y="1301304"/>
            <a:chExt cx="941388" cy="975480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107504" y="1484784"/>
              <a:ext cx="720000" cy="79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055" name="Прямоугольник 7"/>
            <p:cNvSpPr>
              <a:spLocks noChangeArrowheads="1"/>
            </p:cNvSpPr>
            <p:nvPr/>
          </p:nvSpPr>
          <p:spPr bwMode="auto">
            <a:xfrm>
              <a:off x="0" y="1301304"/>
              <a:ext cx="941388" cy="831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4800" b="1" dirty="0" smtClean="0">
                  <a:solidFill>
                    <a:schemeClr val="bg1"/>
                  </a:solidFill>
                  <a:latin typeface="Calibri" pitchFamily="34" charset="0"/>
                </a:rPr>
                <a:t>25</a:t>
              </a:r>
              <a:endParaRPr lang="ru-RU" sz="48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057" name="Прямоугольник 24"/>
            <p:cNvSpPr>
              <a:spLocks noChangeArrowheads="1"/>
            </p:cNvSpPr>
            <p:nvPr/>
          </p:nvSpPr>
          <p:spPr bwMode="auto">
            <a:xfrm>
              <a:off x="34925" y="1917254"/>
              <a:ext cx="871538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Calibri" pitchFamily="34" charset="0"/>
                </a:rPr>
                <a:t>августа </a:t>
              </a: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3136205" y="1556792"/>
            <a:ext cx="18000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3794" name="Picture 2" descr="G:\мероприятия\2017\презентация Спасской недели\спорт\w1WDKm9Z_400x4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0"/>
            <a:ext cx="1295872" cy="1295872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3347864" y="1412776"/>
            <a:ext cx="568863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10.15-10.45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ЛБК - Пристрелка (юниоры/юниорки)</a:t>
            </a:r>
          </a:p>
          <a:p>
            <a: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10.45-10.55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ЛБК - Интерактивная программа «ЗРИТЕЛЬ»</a:t>
            </a:r>
          </a:p>
          <a:p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11.00-13.10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ЛБК - Смешанная эстафета (юниоры/юниорки)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После окончания гонки: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Цветочная церемония,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Интерактивная программа «ЗРИТЕЛЬ»</a:t>
            </a:r>
          </a:p>
          <a:p>
            <a: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13.15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</a:t>
            </a:r>
            <a: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13.45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ЛБК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Пристрелка (мужчины/женщины)</a:t>
            </a:r>
          </a:p>
          <a:p>
            <a: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13.45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</a:t>
            </a:r>
            <a: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13.55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ЛБК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Интерактивная программа «ЗРИТЕЛЬ»</a:t>
            </a:r>
          </a:p>
          <a:p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14.00</a:t>
            </a:r>
            <a:r>
              <a:rPr 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16.10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ЛБК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-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Смешанная эстафета (мужчины/женщины)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После окончания гонки: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Цветочная церемония,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Интерактивная программа «ЗРИТЕЛЬ»</a:t>
            </a:r>
          </a:p>
          <a:p>
            <a: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16.15 – 17.45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ЛБК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Общая тренировка.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Жеребьевка на спринт (в комнате Хронометража)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36205" y="1844824"/>
            <a:ext cx="18000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136205" y="3688457"/>
            <a:ext cx="18000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136205" y="2492896"/>
            <a:ext cx="18000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136205" y="4293096"/>
            <a:ext cx="18000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136205" y="4869160"/>
            <a:ext cx="18000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136205" y="6165304"/>
            <a:ext cx="18000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>
          <a:xfrm>
            <a:off x="0" y="981075"/>
            <a:ext cx="9144000" cy="6048375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863600" y="1484313"/>
            <a:ext cx="5508625" cy="1296987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148" name="Picture 3" descr="F:\мероприятия\2017\презентация Спасской недели\картинки\patterns_lines_light_surface_texture_50437_1920x1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3" descr="F:\мероприятия\2017\презентация Спасской недели\картинки\patterns_lines_light_surface_texture_50437_1920x10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450"/>
            <a:ext cx="91440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Прямоугольник 6"/>
          <p:cNvSpPr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СПАССКИЕ ГУЛЯНИЯ В ЧАЙКОВСКОМ</a:t>
            </a:r>
          </a:p>
        </p:txBody>
      </p:sp>
      <p:sp>
        <p:nvSpPr>
          <p:cNvPr id="6151" name="Прямоугольник 9"/>
          <p:cNvSpPr>
            <a:spLocks noChangeArrowheads="1"/>
          </p:cNvSpPr>
          <p:nvPr/>
        </p:nvSpPr>
        <p:spPr bwMode="auto">
          <a:xfrm>
            <a:off x="0" y="425450"/>
            <a:ext cx="914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Культурная программа во время проведения Чемпионата мира по летнему биатлону 2017 года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296144" y="1484784"/>
            <a:ext cx="4932040" cy="120032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10.00 – 18.30 </a:t>
            </a:r>
            <a:r>
              <a:rPr lang="ru-RU" b="1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Дворец </a:t>
            </a:r>
            <a:r>
              <a:rPr lang="ru-RU" b="1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молодежи </a:t>
            </a:r>
            <a:r>
              <a:rPr lang="ru-RU" b="1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- Фестиваль «</a:t>
            </a:r>
            <a:r>
              <a:rPr lang="ru-RU" b="1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Прикамская</a:t>
            </a:r>
            <a:r>
              <a:rPr lang="ru-RU" b="1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кухня»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18.30 – 19.00 </a:t>
            </a:r>
            <a:r>
              <a:rPr lang="ru-RU" b="1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Пл. К. Маркса - Церемония награждения участников фестиваля </a:t>
            </a:r>
          </a:p>
        </p:txBody>
      </p:sp>
      <p:pic>
        <p:nvPicPr>
          <p:cNvPr id="6153" name="Picture 3" descr="F:\мероприятия\2017\презентация Спасской недели\картинки\patterns_lines_light_surface_texture_50437_1920x10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8063" y="1628775"/>
            <a:ext cx="17938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3" descr="F:\мероприятия\2017\презентация Спасской недели\картинки\patterns_lines_light_surface_texture_50437_1920x10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8063" y="2162175"/>
            <a:ext cx="17938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3" descr="F:\мероприятия\2017\презентация Спасской недели\картинки\patterns_lines_light_surface_texture_50437_1920x10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8" y="1484313"/>
            <a:ext cx="7207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6" name="Прямоугольник 48"/>
          <p:cNvSpPr>
            <a:spLocks noChangeArrowheads="1"/>
          </p:cNvSpPr>
          <p:nvPr/>
        </p:nvSpPr>
        <p:spPr bwMode="auto">
          <a:xfrm>
            <a:off x="0" y="1341438"/>
            <a:ext cx="9302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800" b="1">
                <a:solidFill>
                  <a:schemeClr val="bg1"/>
                </a:solidFill>
                <a:latin typeface="Calibri" pitchFamily="34" charset="0"/>
              </a:rPr>
              <a:t>25 </a:t>
            </a:r>
          </a:p>
        </p:txBody>
      </p:sp>
      <p:sp>
        <p:nvSpPr>
          <p:cNvPr id="6157" name="Прямоугольник 49"/>
          <p:cNvSpPr>
            <a:spLocks noChangeArrowheads="1"/>
          </p:cNvSpPr>
          <p:nvPr/>
        </p:nvSpPr>
        <p:spPr bwMode="auto">
          <a:xfrm>
            <a:off x="0" y="1916113"/>
            <a:ext cx="8715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августа </a:t>
            </a:r>
          </a:p>
        </p:txBody>
      </p:sp>
      <p:pic>
        <p:nvPicPr>
          <p:cNvPr id="6158" name="Picture 2" descr="F:\мероприятия\2017\презентация Спасской недели\30052017\_DSC01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3186113"/>
            <a:ext cx="8836025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4" descr="F:\мероприятия\2017\презентация Спасской недели\30052017\new_3979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42088" y="1341438"/>
            <a:ext cx="24415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1953</TotalTime>
  <Words>2300</Words>
  <Application>Microsoft Office PowerPoint</Application>
  <PresentationFormat>Экран (4:3)</PresentationFormat>
  <Paragraphs>500</Paragraphs>
  <Slides>22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krasnoperov</cp:lastModifiedBy>
  <cp:revision>127</cp:revision>
  <dcterms:created xsi:type="dcterms:W3CDTF">2017-07-27T12:11:32Z</dcterms:created>
  <dcterms:modified xsi:type="dcterms:W3CDTF">2017-08-21T06:49:08Z</dcterms:modified>
</cp:coreProperties>
</file>